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 id="2147483672" r:id="rId3"/>
  </p:sldMasterIdLst>
  <p:notesMasterIdLst>
    <p:notesMasterId r:id="rId22"/>
  </p:notesMasterIdLst>
  <p:sldIdLst>
    <p:sldId id="256" r:id="rId4"/>
    <p:sldId id="276" r:id="rId5"/>
    <p:sldId id="257" r:id="rId6"/>
    <p:sldId id="258" r:id="rId7"/>
    <p:sldId id="274" r:id="rId8"/>
    <p:sldId id="259" r:id="rId9"/>
    <p:sldId id="260" r:id="rId10"/>
    <p:sldId id="261" r:id="rId11"/>
    <p:sldId id="262" r:id="rId12"/>
    <p:sldId id="263" r:id="rId13"/>
    <p:sldId id="265" r:id="rId14"/>
    <p:sldId id="266" r:id="rId15"/>
    <p:sldId id="267" r:id="rId16"/>
    <p:sldId id="268" r:id="rId17"/>
    <p:sldId id="269" r:id="rId18"/>
    <p:sldId id="270" r:id="rId19"/>
    <p:sldId id="271" r:id="rId20"/>
    <p:sldId id="272" r:id="rId21"/>
  </p:sldIdLst>
  <p:sldSz cx="12193588" cy="6858000"/>
  <p:notesSz cx="7559675" cy="10691813"/>
  <p:embeddedFontLs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degy8ACmgqvKeHhvao0Delzs3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C786C-8F3F-4D91-9C72-8292F6C62303}" v="27" dt="2025-09-29T10:25:45.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112" d="100"/>
          <a:sy n="112" d="100"/>
        </p:scale>
        <p:origin x="534" y="32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i McCann" userId="bc2c466e-2a18-4d7d-b9cd-9b6459b65519" providerId="ADAL" clId="{146F1853-5488-4CD9-B01A-C933B92C4273}"/>
    <pc:docChg chg="custSel addSld delSld modSld">
      <pc:chgData name="Andi McCann" userId="bc2c466e-2a18-4d7d-b9cd-9b6459b65519" providerId="ADAL" clId="{146F1853-5488-4CD9-B01A-C933B92C4273}" dt="2025-09-30T09:44:49.112" v="1746" actId="478"/>
      <pc:docMkLst>
        <pc:docMk/>
      </pc:docMkLst>
      <pc:sldChg chg="addSp delSp modSp mod">
        <pc:chgData name="Andi McCann" userId="bc2c466e-2a18-4d7d-b9cd-9b6459b65519" providerId="ADAL" clId="{146F1853-5488-4CD9-B01A-C933B92C4273}" dt="2025-09-30T09:44:49.112" v="1746" actId="478"/>
        <pc:sldMkLst>
          <pc:docMk/>
          <pc:sldMk cId="0" sldId="257"/>
        </pc:sldMkLst>
        <pc:spChg chg="add del mod">
          <ac:chgData name="Andi McCann" userId="bc2c466e-2a18-4d7d-b9cd-9b6459b65519" providerId="ADAL" clId="{146F1853-5488-4CD9-B01A-C933B92C4273}" dt="2025-09-30T09:44:49.112" v="1746" actId="478"/>
          <ac:spMkLst>
            <pc:docMk/>
            <pc:sldMk cId="0" sldId="257"/>
            <ac:spMk id="2" creationId="{6184A451-5410-F681-EA50-1A054634D94B}"/>
          </ac:spMkLst>
        </pc:spChg>
        <pc:spChg chg="add del mod">
          <ac:chgData name="Andi McCann" userId="bc2c466e-2a18-4d7d-b9cd-9b6459b65519" providerId="ADAL" clId="{146F1853-5488-4CD9-B01A-C933B92C4273}" dt="2025-09-30T09:44:49.112" v="1746" actId="478"/>
          <ac:spMkLst>
            <pc:docMk/>
            <pc:sldMk cId="0" sldId="257"/>
            <ac:spMk id="3" creationId="{17E0A0FD-E489-2668-509E-33AECD24C223}"/>
          </ac:spMkLst>
        </pc:spChg>
        <pc:spChg chg="add del mod">
          <ac:chgData name="Andi McCann" userId="bc2c466e-2a18-4d7d-b9cd-9b6459b65519" providerId="ADAL" clId="{146F1853-5488-4CD9-B01A-C933B92C4273}" dt="2025-09-30T09:44:49.112" v="1746" actId="478"/>
          <ac:spMkLst>
            <pc:docMk/>
            <pc:sldMk cId="0" sldId="257"/>
            <ac:spMk id="4" creationId="{28AF4EC1-F238-8F76-0139-7D876377C057}"/>
          </ac:spMkLst>
        </pc:spChg>
        <pc:spChg chg="add del mod">
          <ac:chgData name="Andi McCann" userId="bc2c466e-2a18-4d7d-b9cd-9b6459b65519" providerId="ADAL" clId="{146F1853-5488-4CD9-B01A-C933B92C4273}" dt="2025-09-30T09:44:49.112" v="1746" actId="478"/>
          <ac:spMkLst>
            <pc:docMk/>
            <pc:sldMk cId="0" sldId="257"/>
            <ac:spMk id="6" creationId="{00538D09-614A-D5FE-9BC1-1A60534C4BDF}"/>
          </ac:spMkLst>
        </pc:spChg>
        <pc:spChg chg="add del mod">
          <ac:chgData name="Andi McCann" userId="bc2c466e-2a18-4d7d-b9cd-9b6459b65519" providerId="ADAL" clId="{146F1853-5488-4CD9-B01A-C933B92C4273}" dt="2025-09-30T09:44:49.112" v="1746" actId="478"/>
          <ac:spMkLst>
            <pc:docMk/>
            <pc:sldMk cId="0" sldId="257"/>
            <ac:spMk id="7" creationId="{7AFBBC5A-C70E-D472-20C6-81C9DFCD2AB9}"/>
          </ac:spMkLst>
        </pc:spChg>
        <pc:spChg chg="add del mod">
          <ac:chgData name="Andi McCann" userId="bc2c466e-2a18-4d7d-b9cd-9b6459b65519" providerId="ADAL" clId="{146F1853-5488-4CD9-B01A-C933B92C4273}" dt="2025-09-30T09:44:49.112" v="1746" actId="478"/>
          <ac:spMkLst>
            <pc:docMk/>
            <pc:sldMk cId="0" sldId="257"/>
            <ac:spMk id="8" creationId="{4A379538-7103-365A-067B-CD52CA944215}"/>
          </ac:spMkLst>
        </pc:spChg>
        <pc:spChg chg="add">
          <ac:chgData name="Andi McCann" userId="bc2c466e-2a18-4d7d-b9cd-9b6459b65519" providerId="ADAL" clId="{146F1853-5488-4CD9-B01A-C933B92C4273}" dt="2025-09-25T08:59:21.589" v="1675"/>
          <ac:spMkLst>
            <pc:docMk/>
            <pc:sldMk cId="0" sldId="257"/>
            <ac:spMk id="9" creationId="{1948B0CE-E0D5-7BEE-7C5B-ED8F4290DCF1}"/>
          </ac:spMkLst>
        </pc:spChg>
        <pc:spChg chg="add del mod">
          <ac:chgData name="Andi McCann" userId="bc2c466e-2a18-4d7d-b9cd-9b6459b65519" providerId="ADAL" clId="{146F1853-5488-4CD9-B01A-C933B92C4273}" dt="2025-09-29T08:52:14.529" v="1681" actId="478"/>
          <ac:spMkLst>
            <pc:docMk/>
            <pc:sldMk cId="0" sldId="257"/>
            <ac:spMk id="11" creationId="{9C4BD80F-CE04-C5FE-C5A3-66903254649F}"/>
          </ac:spMkLst>
        </pc:spChg>
        <pc:spChg chg="add del mod">
          <ac:chgData name="Andi McCann" userId="bc2c466e-2a18-4d7d-b9cd-9b6459b65519" providerId="ADAL" clId="{146F1853-5488-4CD9-B01A-C933B92C4273}" dt="2025-09-29T08:53:00.873" v="1683" actId="478"/>
          <ac:spMkLst>
            <pc:docMk/>
            <pc:sldMk cId="0" sldId="257"/>
            <ac:spMk id="12" creationId="{7B179E41-973D-CD73-A944-82E976CD3ACE}"/>
          </ac:spMkLst>
        </pc:spChg>
        <pc:spChg chg="mod">
          <ac:chgData name="Andi McCann" userId="bc2c466e-2a18-4d7d-b9cd-9b6459b65519" providerId="ADAL" clId="{146F1853-5488-4CD9-B01A-C933B92C4273}" dt="2025-09-30T09:44:35.412" v="1745" actId="1076"/>
          <ac:spMkLst>
            <pc:docMk/>
            <pc:sldMk cId="0" sldId="257"/>
            <ac:spMk id="165" creationId="{00000000-0000-0000-0000-000000000000}"/>
          </ac:spMkLst>
        </pc:spChg>
        <pc:picChg chg="add del mod">
          <ac:chgData name="Andi McCann" userId="bc2c466e-2a18-4d7d-b9cd-9b6459b65519" providerId="ADAL" clId="{146F1853-5488-4CD9-B01A-C933B92C4273}" dt="2025-09-30T09:43:26.446" v="1724" actId="478"/>
          <ac:picMkLst>
            <pc:docMk/>
            <pc:sldMk cId="0" sldId="257"/>
            <ac:picMk id="14" creationId="{F031530E-2958-15F8-C0F3-A389657D2553}"/>
          </ac:picMkLst>
        </pc:picChg>
      </pc:sldChg>
      <pc:sldChg chg="addSp delSp modSp mod">
        <pc:chgData name="Andi McCann" userId="bc2c466e-2a18-4d7d-b9cd-9b6459b65519" providerId="ADAL" clId="{146F1853-5488-4CD9-B01A-C933B92C4273}" dt="2025-09-25T07:42:37.361" v="1603" actId="207"/>
        <pc:sldMkLst>
          <pc:docMk/>
          <pc:sldMk cId="0" sldId="262"/>
        </pc:sldMkLst>
        <pc:graphicFrameChg chg="add mod modGraphic">
          <ac:chgData name="Andi McCann" userId="bc2c466e-2a18-4d7d-b9cd-9b6459b65519" providerId="ADAL" clId="{146F1853-5488-4CD9-B01A-C933B92C4273}" dt="2025-09-25T07:42:37.361" v="1603" actId="207"/>
          <ac:graphicFrameMkLst>
            <pc:docMk/>
            <pc:sldMk cId="0" sldId="262"/>
            <ac:graphicFrameMk id="2" creationId="{EE343BB0-A346-2632-F4BB-211AB3F0EECC}"/>
          </ac:graphicFrameMkLst>
        </pc:graphicFrameChg>
      </pc:sldChg>
      <pc:sldChg chg="modSp mod">
        <pc:chgData name="Andi McCann" userId="bc2c466e-2a18-4d7d-b9cd-9b6459b65519" providerId="ADAL" clId="{146F1853-5488-4CD9-B01A-C933B92C4273}" dt="2025-09-25T07:43:59.966" v="1617" actId="20577"/>
        <pc:sldMkLst>
          <pc:docMk/>
          <pc:sldMk cId="0" sldId="266"/>
        </pc:sldMkLst>
        <pc:spChg chg="mod">
          <ac:chgData name="Andi McCann" userId="bc2c466e-2a18-4d7d-b9cd-9b6459b65519" providerId="ADAL" clId="{146F1853-5488-4CD9-B01A-C933B92C4273}" dt="2025-09-25T07:43:59.966" v="1617" actId="20577"/>
          <ac:spMkLst>
            <pc:docMk/>
            <pc:sldMk cId="0" sldId="266"/>
            <ac:spMk id="256" creationId="{00000000-0000-0000-0000-000000000000}"/>
          </ac:spMkLst>
        </pc:spChg>
      </pc:sldChg>
      <pc:sldChg chg="modSp mod">
        <pc:chgData name="Andi McCann" userId="bc2c466e-2a18-4d7d-b9cd-9b6459b65519" providerId="ADAL" clId="{146F1853-5488-4CD9-B01A-C933B92C4273}" dt="2025-09-23T21:05:31.807" v="2" actId="20577"/>
        <pc:sldMkLst>
          <pc:docMk/>
          <pc:sldMk cId="0" sldId="268"/>
        </pc:sldMkLst>
        <pc:spChg chg="mod">
          <ac:chgData name="Andi McCann" userId="bc2c466e-2a18-4d7d-b9cd-9b6459b65519" providerId="ADAL" clId="{146F1853-5488-4CD9-B01A-C933B92C4273}" dt="2025-09-23T21:05:31.807" v="2" actId="20577"/>
          <ac:spMkLst>
            <pc:docMk/>
            <pc:sldMk cId="0" sldId="268"/>
            <ac:spMk id="279" creationId="{00000000-0000-0000-0000-000000000000}"/>
          </ac:spMkLst>
        </pc:spChg>
      </pc:sldChg>
      <pc:sldChg chg="del">
        <pc:chgData name="Andi McCann" userId="bc2c466e-2a18-4d7d-b9cd-9b6459b65519" providerId="ADAL" clId="{146F1853-5488-4CD9-B01A-C933B92C4273}" dt="2025-09-23T21:02:12.045" v="0" actId="47"/>
        <pc:sldMkLst>
          <pc:docMk/>
          <pc:sldMk cId="4024311768" sldId="273"/>
        </pc:sldMkLst>
      </pc:sldChg>
      <pc:sldChg chg="addSp delSp modSp add del mod">
        <pc:chgData name="Andi McCann" userId="bc2c466e-2a18-4d7d-b9cd-9b6459b65519" providerId="ADAL" clId="{146F1853-5488-4CD9-B01A-C933B92C4273}" dt="2025-09-25T07:25:09.867" v="187" actId="47"/>
        <pc:sldMkLst>
          <pc:docMk/>
          <pc:sldMk cId="3397052459" sldId="275"/>
        </pc:sldMkLst>
      </pc:sldChg>
      <pc:sldChg chg="modSp add mod">
        <pc:chgData name="Andi McCann" userId="bc2c466e-2a18-4d7d-b9cd-9b6459b65519" providerId="ADAL" clId="{146F1853-5488-4CD9-B01A-C933B92C4273}" dt="2025-09-29T08:55:18.302" v="1684" actId="6549"/>
        <pc:sldMkLst>
          <pc:docMk/>
          <pc:sldMk cId="2792182401" sldId="276"/>
        </pc:sldMkLst>
        <pc:spChg chg="mod">
          <ac:chgData name="Andi McCann" userId="bc2c466e-2a18-4d7d-b9cd-9b6459b65519" providerId="ADAL" clId="{146F1853-5488-4CD9-B01A-C933B92C4273}" dt="2025-09-29T08:55:18.302" v="1684" actId="6549"/>
          <ac:spMkLst>
            <pc:docMk/>
            <pc:sldMk cId="2792182401" sldId="276"/>
            <ac:spMk id="7" creationId="{CC966B28-185C-2904-43E8-9B03A0592A33}"/>
          </ac:spMkLst>
        </pc:spChg>
      </pc:sldChg>
    </pc:docChg>
  </pc:docChgLst>
</pc:chgInfo>
</file>

<file path=ppt/notesMasters/_rels/notesMaster1.xml.rels><?xml version="1.0" encoding="UTF-8"?><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559675" cy="10691812"/>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 name="Google Shape;4;n"/>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650" y="5078412"/>
            <a:ext cx="6045200" cy="4808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hdr" idx="3"/>
          </p:nvPr>
        </p:nvSpPr>
        <p:spPr>
          <a:xfrm>
            <a:off x="0" y="0"/>
            <a:ext cx="3278187" cy="53181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4278312" y="0"/>
            <a:ext cx="3278187" cy="53181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ftr" idx="11"/>
          </p:nvPr>
        </p:nvSpPr>
        <p:spPr>
          <a:xfrm>
            <a:off x="0" y="10156825"/>
            <a:ext cx="3278187" cy="531812"/>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n"/>
          <p:cNvSpPr txBox="1">
            <a:spLocks noGrp="1"/>
          </p:cNvSpPr>
          <p:nvPr>
            <p:ph type="sldNum" idx="12"/>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152" name="Google Shape;152;p1: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53" name="Google Shape;153;p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9: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221" name="Google Shape;221;p39: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22" name="Google Shape;222;p39: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241" name="Google Shape;241;p7: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42" name="Google Shape;242;p7: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252" name="Google Shape;252;p8: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53" name="Google Shape;253;p8: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263" name="Google Shape;263;p9: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64" name="Google Shape;264;p9: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275" name="Google Shape;275;p10: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76" name="Google Shape;276;p10: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1: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286" name="Google Shape;286;p11: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87" name="Google Shape;287;p1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297" name="Google Shape;297;p12: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98" name="Google Shape;298;p12: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0: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309" name="Google Shape;309;p40: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10" name="Google Shape;310;p40: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1: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319" name="Google Shape;319;p41: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20" name="Google Shape;320;p4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A5FD7C1D-9299-59D6-89EB-47FFC027671F}"/>
            </a:ext>
          </a:extLst>
        </p:cNvPr>
        <p:cNvGrpSpPr/>
        <p:nvPr/>
      </p:nvGrpSpPr>
      <p:grpSpPr>
        <a:xfrm>
          <a:off x="0" y="0"/>
          <a:ext cx="0" cy="0"/>
          <a:chOff x="0" y="0"/>
          <a:chExt cx="0" cy="0"/>
        </a:xfrm>
      </p:grpSpPr>
      <p:sp>
        <p:nvSpPr>
          <p:cNvPr id="160" name="Google Shape;160;p6:notes">
            <a:extLst>
              <a:ext uri="{FF2B5EF4-FFF2-40B4-BE49-F238E27FC236}">
                <a16:creationId xmlns:a16="http://schemas.microsoft.com/office/drawing/2014/main" id="{B4E1CDEF-99DF-12EC-0250-8386F62EB895}"/>
              </a:ext>
            </a:extLst>
          </p:cNvPr>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93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93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1" name="Google Shape;161;p6:notes">
            <a:extLst>
              <a:ext uri="{FF2B5EF4-FFF2-40B4-BE49-F238E27FC236}">
                <a16:creationId xmlns:a16="http://schemas.microsoft.com/office/drawing/2014/main" id="{FE89583E-AE41-21C6-13AB-DD2199DE1A74}"/>
              </a:ext>
            </a:extLst>
          </p:cNvPr>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62" name="Google Shape;162;p6:notes">
            <a:extLst>
              <a:ext uri="{FF2B5EF4-FFF2-40B4-BE49-F238E27FC236}">
                <a16:creationId xmlns:a16="http://schemas.microsoft.com/office/drawing/2014/main" id="{EB08268E-2517-ED57-A304-A2745B992093}"/>
              </a:ext>
            </a:extLst>
          </p:cNvPr>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8717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61" name="Google Shape;161;p6: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62" name="Google Shape;162;p6: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6c3252d540_0_0:notes"/>
          <p:cNvSpPr>
            <a:spLocks noGrp="1" noRot="1" noChangeAspect="1"/>
          </p:cNvSpPr>
          <p:nvPr>
            <p:ph type="sldImg" idx="2"/>
          </p:nvPr>
        </p:nvSpPr>
        <p:spPr>
          <a:xfrm>
            <a:off x="217488" y="812800"/>
            <a:ext cx="7119937" cy="4005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6c3252d540_0_0:notes"/>
          <p:cNvSpPr txBox="1">
            <a:spLocks noGrp="1"/>
          </p:cNvSpPr>
          <p:nvPr>
            <p:ph type="body" idx="1"/>
          </p:nvPr>
        </p:nvSpPr>
        <p:spPr>
          <a:xfrm>
            <a:off x="755650" y="5078412"/>
            <a:ext cx="6045300" cy="480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2" name="Google Shape;172;g36c3252d540_0_0:notes"/>
          <p:cNvSpPr txBox="1">
            <a:spLocks noGrp="1"/>
          </p:cNvSpPr>
          <p:nvPr>
            <p:ph type="sldNum" idx="12"/>
          </p:nvPr>
        </p:nvSpPr>
        <p:spPr>
          <a:xfrm>
            <a:off x="4278312" y="10156825"/>
            <a:ext cx="3278100" cy="531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93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93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60" name="Google Shape;160;p2: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82" name="Google Shape;182;p37: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83" name="Google Shape;183;p37: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c5742a83c_0_8:notes"/>
          <p:cNvSpPr>
            <a:spLocks noGrp="1" noRot="1" noChangeAspect="1"/>
          </p:cNvSpPr>
          <p:nvPr>
            <p:ph type="sldImg" idx="2"/>
          </p:nvPr>
        </p:nvSpPr>
        <p:spPr>
          <a:xfrm>
            <a:off x="217488" y="812800"/>
            <a:ext cx="7119937" cy="4005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6c5742a83c_0_8:notes"/>
          <p:cNvSpPr txBox="1">
            <a:spLocks noGrp="1"/>
          </p:cNvSpPr>
          <p:nvPr>
            <p:ph type="body" idx="1"/>
          </p:nvPr>
        </p:nvSpPr>
        <p:spPr>
          <a:xfrm>
            <a:off x="755650" y="5078412"/>
            <a:ext cx="6045300" cy="480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3" name="Google Shape;193;g36c5742a83c_0_8:notes"/>
          <p:cNvSpPr txBox="1">
            <a:spLocks noGrp="1"/>
          </p:cNvSpPr>
          <p:nvPr>
            <p:ph type="sldNum" idx="12"/>
          </p:nvPr>
        </p:nvSpPr>
        <p:spPr>
          <a:xfrm>
            <a:off x="4278312" y="10156825"/>
            <a:ext cx="3278100" cy="531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8:notes"/>
          <p:cNvSpPr txBox="1">
            <a:spLocks noGrp="1"/>
          </p:cNvSpPr>
          <p:nvPr>
            <p:ph type="body" idx="1"/>
          </p:nvPr>
        </p:nvSpPr>
        <p:spPr>
          <a:xfrm>
            <a:off x="755650" y="5078412"/>
            <a:ext cx="6045200" cy="4808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38:notes"/>
          <p:cNvSpPr>
            <a:spLocks noGrp="1" noRot="1" noChangeAspect="1"/>
          </p:cNvSpPr>
          <p:nvPr>
            <p:ph type="sldImg" idx="2"/>
          </p:nvPr>
        </p:nvSpPr>
        <p:spPr>
          <a:xfrm>
            <a:off x="217488" y="812800"/>
            <a:ext cx="7119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6add716989_0_19:notes"/>
          <p:cNvSpPr>
            <a:spLocks noGrp="1" noRot="1" noChangeAspect="1"/>
          </p:cNvSpPr>
          <p:nvPr>
            <p:ph type="sldImg" idx="2"/>
          </p:nvPr>
        </p:nvSpPr>
        <p:spPr>
          <a:xfrm>
            <a:off x="217488" y="812800"/>
            <a:ext cx="7119937" cy="4005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6add716989_0_19:notes"/>
          <p:cNvSpPr txBox="1">
            <a:spLocks noGrp="1"/>
          </p:cNvSpPr>
          <p:nvPr>
            <p:ph type="body" idx="1"/>
          </p:nvPr>
        </p:nvSpPr>
        <p:spPr>
          <a:xfrm>
            <a:off x="755650" y="5078412"/>
            <a:ext cx="6045300" cy="480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3" name="Google Shape;213;g36add716989_0_19:notes"/>
          <p:cNvSpPr txBox="1">
            <a:spLocks noGrp="1"/>
          </p:cNvSpPr>
          <p:nvPr>
            <p:ph type="sldNum" idx="12"/>
          </p:nvPr>
        </p:nvSpPr>
        <p:spPr>
          <a:xfrm>
            <a:off x="4278312" y="10156825"/>
            <a:ext cx="3278100" cy="531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4"/>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609600" y="1604962"/>
            <a:ext cx="10969625" cy="4522787"/>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Google Shape;76;p26"/>
          <p:cNvSpPr txBox="1">
            <a:spLocks noGrp="1"/>
          </p:cNvSpPr>
          <p:nvPr>
            <p:ph type="ctrTitle"/>
          </p:nvPr>
        </p:nvSpPr>
        <p:spPr>
          <a:xfrm>
            <a:off x="1524000" y="1122363"/>
            <a:ext cx="9145588" cy="2387600"/>
          </a:xfrm>
          <a:prstGeom prst="rect">
            <a:avLst/>
          </a:prstGeom>
          <a:noFill/>
          <a:ln>
            <a:noFill/>
          </a:ln>
        </p:spPr>
        <p:txBody>
          <a:bodyPr spcFirstLastPara="1" wrap="square" lIns="0" tIns="0" rIns="0" bIns="0" anchor="b" anchorCtr="0">
            <a:noAutofit/>
          </a:bodyPr>
          <a:lstStyle>
            <a:lvl1pPr lvl="0" algn="ctr">
              <a:lnSpc>
                <a:spcPct val="99000"/>
              </a:lnSpc>
              <a:spcBef>
                <a:spcPts val="0"/>
              </a:spcBef>
              <a:spcAft>
                <a:spcPts val="0"/>
              </a:spcAft>
              <a:buSzPts val="1400"/>
              <a:buNone/>
              <a:defRPr sz="60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77" name="Google Shape;77;p26"/>
          <p:cNvSpPr txBox="1">
            <a:spLocks noGrp="1"/>
          </p:cNvSpPr>
          <p:nvPr>
            <p:ph type="subTitle" idx="1"/>
          </p:nvPr>
        </p:nvSpPr>
        <p:spPr>
          <a:xfrm>
            <a:off x="1524000" y="3602038"/>
            <a:ext cx="9145588" cy="1655762"/>
          </a:xfrm>
          <a:prstGeom prst="rect">
            <a:avLst/>
          </a:prstGeom>
          <a:noFill/>
          <a:ln>
            <a:noFill/>
          </a:ln>
        </p:spPr>
        <p:txBody>
          <a:bodyPr spcFirstLastPara="1" wrap="square" lIns="0" tIns="2500" rIns="0" bIns="0" anchor="t" anchorCtr="0">
            <a:noAutofit/>
          </a:bodyPr>
          <a:lstStyle>
            <a:lvl1pPr lvl="0" algn="ctr">
              <a:lnSpc>
                <a:spcPct val="99000"/>
              </a:lnSpc>
              <a:spcBef>
                <a:spcPts val="0"/>
              </a:spcBef>
              <a:spcAft>
                <a:spcPts val="0"/>
              </a:spcAft>
              <a:buSzPts val="2400"/>
              <a:buNone/>
              <a:defRPr sz="2400"/>
            </a:lvl1pPr>
            <a:lvl2pPr lvl="1" algn="ctr">
              <a:lnSpc>
                <a:spcPct val="99000"/>
              </a:lnSpc>
              <a:spcBef>
                <a:spcPts val="1425"/>
              </a:spcBef>
              <a:spcAft>
                <a:spcPts val="0"/>
              </a:spcAft>
              <a:buSzPts val="2000"/>
              <a:buNone/>
              <a:defRPr sz="2000"/>
            </a:lvl2pPr>
            <a:lvl3pPr lvl="2" algn="ctr">
              <a:lnSpc>
                <a:spcPct val="99000"/>
              </a:lnSpc>
              <a:spcBef>
                <a:spcPts val="1138"/>
              </a:spcBef>
              <a:spcAft>
                <a:spcPts val="0"/>
              </a:spcAft>
              <a:buSzPts val="1800"/>
              <a:buNone/>
              <a:defRPr sz="1800"/>
            </a:lvl3pPr>
            <a:lvl4pPr lvl="3" algn="ctr">
              <a:lnSpc>
                <a:spcPct val="99000"/>
              </a:lnSpc>
              <a:spcBef>
                <a:spcPts val="850"/>
              </a:spcBef>
              <a:spcAft>
                <a:spcPts val="0"/>
              </a:spcAft>
              <a:buSzPts val="1600"/>
              <a:buNone/>
              <a:defRPr sz="1600"/>
            </a:lvl4pPr>
            <a:lvl5pPr lvl="4" algn="ctr">
              <a:lnSpc>
                <a:spcPct val="99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26"/>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94" name="Google Shape;94;p16"/>
          <p:cNvSpPr txBox="1">
            <a:spLocks noGrp="1"/>
          </p:cNvSpPr>
          <p:nvPr>
            <p:ph type="body" idx="1"/>
          </p:nvPr>
        </p:nvSpPr>
        <p:spPr>
          <a:xfrm>
            <a:off x="684213" y="685800"/>
            <a:ext cx="2390775" cy="3611563"/>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6"/>
          <p:cNvSpPr txBox="1">
            <a:spLocks noGrp="1"/>
          </p:cNvSpPr>
          <p:nvPr>
            <p:ph type="body" idx="2"/>
          </p:nvPr>
        </p:nvSpPr>
        <p:spPr>
          <a:xfrm>
            <a:off x="3227388" y="685800"/>
            <a:ext cx="2390775" cy="3611563"/>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6"/>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6"/>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rot="5400000">
            <a:off x="5496719" y="2272506"/>
            <a:ext cx="5305425" cy="2132013"/>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00" name="Google Shape;100;p27"/>
          <p:cNvSpPr txBox="1">
            <a:spLocks noGrp="1"/>
          </p:cNvSpPr>
          <p:nvPr>
            <p:ph type="body" idx="1"/>
          </p:nvPr>
        </p:nvSpPr>
        <p:spPr>
          <a:xfrm rot="5400000">
            <a:off x="1154907" y="215107"/>
            <a:ext cx="5305425" cy="6246812"/>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7"/>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05" name="Google Shape;105;p28"/>
          <p:cNvSpPr txBox="1">
            <a:spLocks noGrp="1"/>
          </p:cNvSpPr>
          <p:nvPr>
            <p:ph type="body" idx="1"/>
          </p:nvPr>
        </p:nvSpPr>
        <p:spPr>
          <a:xfrm rot="5400000">
            <a:off x="1345406" y="24606"/>
            <a:ext cx="3611562" cy="4933950"/>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8"/>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8"/>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839788" y="457200"/>
            <a:ext cx="3932237" cy="1600200"/>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10" name="Google Shape;110;p29"/>
          <p:cNvSpPr>
            <a:spLocks noGrp="1"/>
          </p:cNvSpPr>
          <p:nvPr>
            <p:ph type="pic" idx="2"/>
          </p:nvPr>
        </p:nvSpPr>
        <p:spPr>
          <a:xfrm>
            <a:off x="5183188" y="987425"/>
            <a:ext cx="6173787" cy="4873625"/>
          </a:xfrm>
          <a:prstGeom prst="rect">
            <a:avLst/>
          </a:prstGeom>
          <a:noFill/>
          <a:ln>
            <a:noFill/>
          </a:ln>
        </p:spPr>
      </p:sp>
      <p:sp>
        <p:nvSpPr>
          <p:cNvPr id="111" name="Google Shape;111;p29"/>
          <p:cNvSpPr txBox="1">
            <a:spLocks noGrp="1"/>
          </p:cNvSpPr>
          <p:nvPr>
            <p:ph type="body" idx="1"/>
          </p:nvPr>
        </p:nvSpPr>
        <p:spPr>
          <a:xfrm>
            <a:off x="839788"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29"/>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839788" y="457200"/>
            <a:ext cx="3932237" cy="1600200"/>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16" name="Google Shape;116;p30"/>
          <p:cNvSpPr txBox="1">
            <a:spLocks noGrp="1"/>
          </p:cNvSpPr>
          <p:nvPr>
            <p:ph type="body" idx="1"/>
          </p:nvPr>
        </p:nvSpPr>
        <p:spPr>
          <a:xfrm>
            <a:off x="5183188" y="987425"/>
            <a:ext cx="6173787" cy="4873625"/>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sz="3200"/>
            </a:lvl1pPr>
            <a:lvl2pPr marL="914400" lvl="1" indent="-228600" algn="l">
              <a:lnSpc>
                <a:spcPct val="99000"/>
              </a:lnSpc>
              <a:spcBef>
                <a:spcPts val="1425"/>
              </a:spcBef>
              <a:spcAft>
                <a:spcPts val="0"/>
              </a:spcAft>
              <a:buSzPts val="1400"/>
              <a:buNone/>
              <a:defRPr sz="2800"/>
            </a:lvl2pPr>
            <a:lvl3pPr marL="1371600" lvl="2" indent="-228600" algn="l">
              <a:lnSpc>
                <a:spcPct val="99000"/>
              </a:lnSpc>
              <a:spcBef>
                <a:spcPts val="1138"/>
              </a:spcBef>
              <a:spcAft>
                <a:spcPts val="0"/>
              </a:spcAft>
              <a:buSzPts val="1400"/>
              <a:buNone/>
              <a:defRPr sz="2400"/>
            </a:lvl3pPr>
            <a:lvl4pPr marL="1828800" lvl="3" indent="-228600" algn="l">
              <a:lnSpc>
                <a:spcPct val="99000"/>
              </a:lnSpc>
              <a:spcBef>
                <a:spcPts val="850"/>
              </a:spcBef>
              <a:spcAft>
                <a:spcPts val="0"/>
              </a:spcAft>
              <a:buSzPts val="1400"/>
              <a:buNone/>
              <a:defRPr sz="2000"/>
            </a:lvl4pPr>
            <a:lvl5pPr marL="2286000" lvl="4" indent="-228600" algn="l">
              <a:lnSpc>
                <a:spcPct val="99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7" name="Google Shape;117;p30"/>
          <p:cNvSpPr txBox="1">
            <a:spLocks noGrp="1"/>
          </p:cNvSpPr>
          <p:nvPr>
            <p:ph type="body" idx="2"/>
          </p:nvPr>
        </p:nvSpPr>
        <p:spPr>
          <a:xfrm>
            <a:off x="839788"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8" name="Google Shape;118;p30"/>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0"/>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31"/>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25" name="Google Shape;125;p32"/>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839788" y="365125"/>
            <a:ext cx="10517187" cy="1325563"/>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a:off x="839788" y="1681163"/>
            <a:ext cx="51577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33"/>
          <p:cNvSpPr txBox="1">
            <a:spLocks noGrp="1"/>
          </p:cNvSpPr>
          <p:nvPr>
            <p:ph type="body" idx="2"/>
          </p:nvPr>
        </p:nvSpPr>
        <p:spPr>
          <a:xfrm>
            <a:off x="839788" y="2505075"/>
            <a:ext cx="515778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3"/>
          <p:cNvSpPr txBox="1">
            <a:spLocks noGrp="1"/>
          </p:cNvSpPr>
          <p:nvPr>
            <p:ph type="body" idx="3"/>
          </p:nvPr>
        </p:nvSpPr>
        <p:spPr>
          <a:xfrm>
            <a:off x="6173788" y="1681163"/>
            <a:ext cx="51831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33"/>
          <p:cNvSpPr txBox="1">
            <a:spLocks noGrp="1"/>
          </p:cNvSpPr>
          <p:nvPr>
            <p:ph type="body" idx="4"/>
          </p:nvPr>
        </p:nvSpPr>
        <p:spPr>
          <a:xfrm>
            <a:off x="6173788" y="2505075"/>
            <a:ext cx="518318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33"/>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3"/>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rot="5400000">
            <a:off x="7281069" y="1829594"/>
            <a:ext cx="5854700" cy="27416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27" name="Google Shape;27;p17"/>
          <p:cNvSpPr txBox="1">
            <a:spLocks noGrp="1"/>
          </p:cNvSpPr>
          <p:nvPr>
            <p:ph type="body" idx="1"/>
          </p:nvPr>
        </p:nvSpPr>
        <p:spPr>
          <a:xfrm rot="5400000">
            <a:off x="1720057" y="-837407"/>
            <a:ext cx="5854700" cy="8075613"/>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p34"/>
          <p:cNvSpPr txBox="1">
            <a:spLocks noGrp="1"/>
          </p:cNvSpPr>
          <p:nvPr>
            <p:ph type="title"/>
          </p:nvPr>
        </p:nvSpPr>
        <p:spPr>
          <a:xfrm>
            <a:off x="831850" y="1709738"/>
            <a:ext cx="10517188" cy="2852737"/>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60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37" name="Google Shape;137;p34"/>
          <p:cNvSpPr txBox="1">
            <a:spLocks noGrp="1"/>
          </p:cNvSpPr>
          <p:nvPr>
            <p:ph type="body" idx="1"/>
          </p:nvPr>
        </p:nvSpPr>
        <p:spPr>
          <a:xfrm>
            <a:off x="831850" y="4589463"/>
            <a:ext cx="10517188" cy="1500187"/>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2400"/>
              <a:buNone/>
              <a:defRPr sz="2400"/>
            </a:lvl1pPr>
            <a:lvl2pPr marL="914400" lvl="1" indent="-228600" algn="l">
              <a:lnSpc>
                <a:spcPct val="99000"/>
              </a:lnSpc>
              <a:spcBef>
                <a:spcPts val="1425"/>
              </a:spcBef>
              <a:spcAft>
                <a:spcPts val="0"/>
              </a:spcAft>
              <a:buSzPts val="2000"/>
              <a:buNone/>
              <a:defRPr sz="2000"/>
            </a:lvl2pPr>
            <a:lvl3pPr marL="1371600" lvl="2" indent="-228600" algn="l">
              <a:lnSpc>
                <a:spcPct val="99000"/>
              </a:lnSpc>
              <a:spcBef>
                <a:spcPts val="1138"/>
              </a:spcBef>
              <a:spcAft>
                <a:spcPts val="0"/>
              </a:spcAft>
              <a:buSzPts val="1800"/>
              <a:buNone/>
              <a:defRPr sz="1800"/>
            </a:lvl3pPr>
            <a:lvl4pPr marL="1828800" lvl="3" indent="-228600" algn="l">
              <a:lnSpc>
                <a:spcPct val="99000"/>
              </a:lnSpc>
              <a:spcBef>
                <a:spcPts val="850"/>
              </a:spcBef>
              <a:spcAft>
                <a:spcPts val="0"/>
              </a:spcAft>
              <a:buSzPts val="1600"/>
              <a:buNone/>
              <a:defRPr sz="1600"/>
            </a:lvl4pPr>
            <a:lvl5pPr marL="2286000" lvl="4" indent="-228600" algn="l">
              <a:lnSpc>
                <a:spcPct val="99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38" name="Google Shape;138;p34"/>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0"/>
        <p:cNvGrpSpPr/>
        <p:nvPr/>
      </p:nvGrpSpPr>
      <p:grpSpPr>
        <a:xfrm>
          <a:off x="0" y="0"/>
          <a:ext cx="0" cy="0"/>
          <a:chOff x="0" y="0"/>
          <a:chExt cx="0" cy="0"/>
        </a:xfrm>
      </p:grpSpPr>
      <p:sp>
        <p:nvSpPr>
          <p:cNvPr id="141" name="Google Shape;141;p35"/>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42" name="Google Shape;142;p35"/>
          <p:cNvSpPr txBox="1">
            <a:spLocks noGrp="1"/>
          </p:cNvSpPr>
          <p:nvPr>
            <p:ph type="body" idx="1"/>
          </p:nvPr>
        </p:nvSpPr>
        <p:spPr>
          <a:xfrm>
            <a:off x="684212" y="685800"/>
            <a:ext cx="4933950" cy="3611562"/>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35"/>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5"/>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5"/>
        <p:cNvGrpSpPr/>
        <p:nvPr/>
      </p:nvGrpSpPr>
      <p:grpSpPr>
        <a:xfrm>
          <a:off x="0" y="0"/>
          <a:ext cx="0" cy="0"/>
          <a:chOff x="0" y="0"/>
          <a:chExt cx="0" cy="0"/>
        </a:xfrm>
      </p:grpSpPr>
      <p:sp>
        <p:nvSpPr>
          <p:cNvPr id="146" name="Google Shape;146;p36"/>
          <p:cNvSpPr txBox="1">
            <a:spLocks noGrp="1"/>
          </p:cNvSpPr>
          <p:nvPr>
            <p:ph type="ctrTitle"/>
          </p:nvPr>
        </p:nvSpPr>
        <p:spPr>
          <a:xfrm>
            <a:off x="1524000" y="1122363"/>
            <a:ext cx="9145588" cy="2387600"/>
          </a:xfrm>
          <a:prstGeom prst="rect">
            <a:avLst/>
          </a:prstGeom>
          <a:noFill/>
          <a:ln>
            <a:noFill/>
          </a:ln>
        </p:spPr>
        <p:txBody>
          <a:bodyPr spcFirstLastPara="1" wrap="square" lIns="90000" tIns="45000" rIns="90000" bIns="45000" anchor="b" anchorCtr="0">
            <a:noAutofit/>
          </a:bodyPr>
          <a:lstStyle>
            <a:lvl1pPr lvl="0" algn="ctr">
              <a:lnSpc>
                <a:spcPct val="99000"/>
              </a:lnSpc>
              <a:spcBef>
                <a:spcPts val="0"/>
              </a:spcBef>
              <a:spcAft>
                <a:spcPts val="0"/>
              </a:spcAft>
              <a:buSzPts val="1400"/>
              <a:buNone/>
              <a:defRPr sz="60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47" name="Google Shape;147;p36"/>
          <p:cNvSpPr txBox="1">
            <a:spLocks noGrp="1"/>
          </p:cNvSpPr>
          <p:nvPr>
            <p:ph type="subTitle" idx="1"/>
          </p:nvPr>
        </p:nvSpPr>
        <p:spPr>
          <a:xfrm>
            <a:off x="1524000" y="3602038"/>
            <a:ext cx="9145588" cy="1655762"/>
          </a:xfrm>
          <a:prstGeom prst="rect">
            <a:avLst/>
          </a:prstGeom>
          <a:noFill/>
          <a:ln>
            <a:noFill/>
          </a:ln>
        </p:spPr>
        <p:txBody>
          <a:bodyPr spcFirstLastPara="1" wrap="square" lIns="90000" tIns="45000" rIns="90000" bIns="45000" anchor="t" anchorCtr="0">
            <a:noAutofit/>
          </a:bodyPr>
          <a:lstStyle>
            <a:lvl1pPr lvl="0" algn="ctr">
              <a:lnSpc>
                <a:spcPct val="99000"/>
              </a:lnSpc>
              <a:spcBef>
                <a:spcPts val="0"/>
              </a:spcBef>
              <a:spcAft>
                <a:spcPts val="0"/>
              </a:spcAft>
              <a:buSzPts val="2400"/>
              <a:buNone/>
              <a:defRPr sz="2400"/>
            </a:lvl1pPr>
            <a:lvl2pPr lvl="1" algn="ctr">
              <a:lnSpc>
                <a:spcPct val="99000"/>
              </a:lnSpc>
              <a:spcBef>
                <a:spcPts val="1425"/>
              </a:spcBef>
              <a:spcAft>
                <a:spcPts val="0"/>
              </a:spcAft>
              <a:buSzPts val="2000"/>
              <a:buNone/>
              <a:defRPr sz="2000"/>
            </a:lvl2pPr>
            <a:lvl3pPr lvl="2" algn="ctr">
              <a:lnSpc>
                <a:spcPct val="99000"/>
              </a:lnSpc>
              <a:spcBef>
                <a:spcPts val="1138"/>
              </a:spcBef>
              <a:spcAft>
                <a:spcPts val="0"/>
              </a:spcAft>
              <a:buSzPts val="1800"/>
              <a:buNone/>
              <a:defRPr sz="1800"/>
            </a:lvl3pPr>
            <a:lvl4pPr lvl="3" algn="ctr">
              <a:lnSpc>
                <a:spcPct val="99000"/>
              </a:lnSpc>
              <a:spcBef>
                <a:spcPts val="850"/>
              </a:spcBef>
              <a:spcAft>
                <a:spcPts val="0"/>
              </a:spcAft>
              <a:buSzPts val="1600"/>
              <a:buNone/>
              <a:defRPr sz="1600"/>
            </a:lvl4pPr>
            <a:lvl5pPr lvl="4" algn="ctr">
              <a:lnSpc>
                <a:spcPct val="99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8" name="Google Shape;148;p36"/>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6"/>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93" name="Google Shape;93;p6"/>
          <p:cNvSpPr txBox="1">
            <a:spLocks noGrp="1"/>
          </p:cNvSpPr>
          <p:nvPr>
            <p:ph type="body" idx="1"/>
          </p:nvPr>
        </p:nvSpPr>
        <p:spPr>
          <a:xfrm>
            <a:off x="684213" y="685802"/>
            <a:ext cx="2390775" cy="3611563"/>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6"/>
          <p:cNvSpPr txBox="1">
            <a:spLocks noGrp="1"/>
          </p:cNvSpPr>
          <p:nvPr>
            <p:ph type="body" idx="2"/>
          </p:nvPr>
        </p:nvSpPr>
        <p:spPr>
          <a:xfrm>
            <a:off x="3227388" y="685802"/>
            <a:ext cx="2390775" cy="3611563"/>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6"/>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62314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rot="5400000">
            <a:off x="5496720" y="2272508"/>
            <a:ext cx="5305425" cy="2132013"/>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99" name="Google Shape;99;p17"/>
          <p:cNvSpPr txBox="1">
            <a:spLocks noGrp="1"/>
          </p:cNvSpPr>
          <p:nvPr>
            <p:ph type="body" idx="1"/>
          </p:nvPr>
        </p:nvSpPr>
        <p:spPr>
          <a:xfrm rot="5400000">
            <a:off x="1154908" y="215107"/>
            <a:ext cx="5305425" cy="6246812"/>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7"/>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7"/>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25036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04" name="Google Shape;104;p18"/>
          <p:cNvSpPr txBox="1">
            <a:spLocks noGrp="1"/>
          </p:cNvSpPr>
          <p:nvPr>
            <p:ph type="body" idx="1"/>
          </p:nvPr>
        </p:nvSpPr>
        <p:spPr>
          <a:xfrm rot="5400000">
            <a:off x="1345406" y="24607"/>
            <a:ext cx="3611562" cy="4933950"/>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8"/>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8"/>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55465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839789" y="457200"/>
            <a:ext cx="3932237" cy="1600200"/>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09" name="Google Shape;109;p19"/>
          <p:cNvSpPr>
            <a:spLocks noGrp="1"/>
          </p:cNvSpPr>
          <p:nvPr>
            <p:ph type="pic" idx="2"/>
          </p:nvPr>
        </p:nvSpPr>
        <p:spPr>
          <a:xfrm>
            <a:off x="5183189" y="987427"/>
            <a:ext cx="6173787" cy="4873625"/>
          </a:xfrm>
          <a:prstGeom prst="rect">
            <a:avLst/>
          </a:prstGeom>
          <a:noFill/>
          <a:ln>
            <a:noFill/>
          </a:ln>
        </p:spPr>
      </p:sp>
      <p:sp>
        <p:nvSpPr>
          <p:cNvPr id="110" name="Google Shape;110;p19"/>
          <p:cNvSpPr txBox="1">
            <a:spLocks noGrp="1"/>
          </p:cNvSpPr>
          <p:nvPr>
            <p:ph type="body" idx="1"/>
          </p:nvPr>
        </p:nvSpPr>
        <p:spPr>
          <a:xfrm>
            <a:off x="839789"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19"/>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90549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9789" y="457200"/>
            <a:ext cx="3932237" cy="1600200"/>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15" name="Google Shape;115;p20"/>
          <p:cNvSpPr txBox="1">
            <a:spLocks noGrp="1"/>
          </p:cNvSpPr>
          <p:nvPr>
            <p:ph type="body" idx="1"/>
          </p:nvPr>
        </p:nvSpPr>
        <p:spPr>
          <a:xfrm>
            <a:off x="5183189" y="987427"/>
            <a:ext cx="6173787" cy="4873625"/>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sz="3200"/>
            </a:lvl1pPr>
            <a:lvl2pPr marL="914400" lvl="1" indent="-228600" algn="l">
              <a:lnSpc>
                <a:spcPct val="99000"/>
              </a:lnSpc>
              <a:spcBef>
                <a:spcPts val="1425"/>
              </a:spcBef>
              <a:spcAft>
                <a:spcPts val="0"/>
              </a:spcAft>
              <a:buSzPts val="1400"/>
              <a:buNone/>
              <a:defRPr sz="2800"/>
            </a:lvl2pPr>
            <a:lvl3pPr marL="1371600" lvl="2" indent="-228600" algn="l">
              <a:lnSpc>
                <a:spcPct val="99000"/>
              </a:lnSpc>
              <a:spcBef>
                <a:spcPts val="1138"/>
              </a:spcBef>
              <a:spcAft>
                <a:spcPts val="0"/>
              </a:spcAft>
              <a:buSzPts val="1400"/>
              <a:buNone/>
              <a:defRPr sz="2400"/>
            </a:lvl3pPr>
            <a:lvl4pPr marL="1828800" lvl="3" indent="-228600" algn="l">
              <a:lnSpc>
                <a:spcPct val="99000"/>
              </a:lnSpc>
              <a:spcBef>
                <a:spcPts val="850"/>
              </a:spcBef>
              <a:spcAft>
                <a:spcPts val="0"/>
              </a:spcAft>
              <a:buSzPts val="1400"/>
              <a:buNone/>
              <a:defRPr sz="2000"/>
            </a:lvl4pPr>
            <a:lvl5pPr marL="2286000" lvl="4" indent="-228600" algn="l">
              <a:lnSpc>
                <a:spcPct val="99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6" name="Google Shape;116;p20"/>
          <p:cNvSpPr txBox="1">
            <a:spLocks noGrp="1"/>
          </p:cNvSpPr>
          <p:nvPr>
            <p:ph type="body" idx="2"/>
          </p:nvPr>
        </p:nvSpPr>
        <p:spPr>
          <a:xfrm>
            <a:off x="839789"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7" name="Google Shape;117;p20"/>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0"/>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24268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1"/>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1"/>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36077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24" name="Google Shape;124;p22"/>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1080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32" name="Google Shape;32;p18"/>
          <p:cNvSpPr txBox="1">
            <a:spLocks noGrp="1"/>
          </p:cNvSpPr>
          <p:nvPr>
            <p:ph type="body" idx="1"/>
          </p:nvPr>
        </p:nvSpPr>
        <p:spPr>
          <a:xfrm rot="5400000">
            <a:off x="3833019" y="-1618457"/>
            <a:ext cx="4522787" cy="10969625"/>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839789" y="365127"/>
            <a:ext cx="10517187" cy="1325563"/>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28" name="Google Shape;128;p23"/>
          <p:cNvSpPr txBox="1">
            <a:spLocks noGrp="1"/>
          </p:cNvSpPr>
          <p:nvPr>
            <p:ph type="body" idx="1"/>
          </p:nvPr>
        </p:nvSpPr>
        <p:spPr>
          <a:xfrm>
            <a:off x="839789" y="1681163"/>
            <a:ext cx="51577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23"/>
          <p:cNvSpPr txBox="1">
            <a:spLocks noGrp="1"/>
          </p:cNvSpPr>
          <p:nvPr>
            <p:ph type="body" idx="2"/>
          </p:nvPr>
        </p:nvSpPr>
        <p:spPr>
          <a:xfrm>
            <a:off x="839789" y="2505075"/>
            <a:ext cx="515778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3"/>
          <p:cNvSpPr txBox="1">
            <a:spLocks noGrp="1"/>
          </p:cNvSpPr>
          <p:nvPr>
            <p:ph type="body" idx="3"/>
          </p:nvPr>
        </p:nvSpPr>
        <p:spPr>
          <a:xfrm>
            <a:off x="6173788" y="1681163"/>
            <a:ext cx="51831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23"/>
          <p:cNvSpPr txBox="1">
            <a:spLocks noGrp="1"/>
          </p:cNvSpPr>
          <p:nvPr>
            <p:ph type="body" idx="4"/>
          </p:nvPr>
        </p:nvSpPr>
        <p:spPr>
          <a:xfrm>
            <a:off x="6173788" y="2505075"/>
            <a:ext cx="518318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3"/>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3"/>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38175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831850" y="1709740"/>
            <a:ext cx="10517188" cy="2852737"/>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5999"/>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36" name="Google Shape;136;p24"/>
          <p:cNvSpPr txBox="1">
            <a:spLocks noGrp="1"/>
          </p:cNvSpPr>
          <p:nvPr>
            <p:ph type="body" idx="1"/>
          </p:nvPr>
        </p:nvSpPr>
        <p:spPr>
          <a:xfrm>
            <a:off x="831850" y="4589465"/>
            <a:ext cx="10517188" cy="1500187"/>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2400"/>
              <a:buNone/>
              <a:defRPr sz="2400"/>
            </a:lvl1pPr>
            <a:lvl2pPr marL="914400" lvl="1" indent="-228600" algn="l">
              <a:lnSpc>
                <a:spcPct val="99000"/>
              </a:lnSpc>
              <a:spcBef>
                <a:spcPts val="1425"/>
              </a:spcBef>
              <a:spcAft>
                <a:spcPts val="0"/>
              </a:spcAft>
              <a:buSzPts val="2000"/>
              <a:buNone/>
              <a:defRPr sz="2000"/>
            </a:lvl2pPr>
            <a:lvl3pPr marL="1371600" lvl="2" indent="-228600" algn="l">
              <a:lnSpc>
                <a:spcPct val="99000"/>
              </a:lnSpc>
              <a:spcBef>
                <a:spcPts val="1138"/>
              </a:spcBef>
              <a:spcAft>
                <a:spcPts val="0"/>
              </a:spcAft>
              <a:buSzPts val="1800"/>
              <a:buNone/>
              <a:defRPr sz="1800"/>
            </a:lvl3pPr>
            <a:lvl4pPr marL="1828800" lvl="3" indent="-228600" algn="l">
              <a:lnSpc>
                <a:spcPct val="99000"/>
              </a:lnSpc>
              <a:spcBef>
                <a:spcPts val="850"/>
              </a:spcBef>
              <a:spcAft>
                <a:spcPts val="0"/>
              </a:spcAft>
              <a:buSzPts val="1600"/>
              <a:buNone/>
              <a:defRPr sz="1600"/>
            </a:lvl4pPr>
            <a:lvl5pPr marL="2286000" lvl="4" indent="-228600" algn="l">
              <a:lnSpc>
                <a:spcPct val="99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37" name="Google Shape;137;p24"/>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4"/>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11525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41" name="Google Shape;141;p25"/>
          <p:cNvSpPr txBox="1">
            <a:spLocks noGrp="1"/>
          </p:cNvSpPr>
          <p:nvPr>
            <p:ph type="body" idx="1"/>
          </p:nvPr>
        </p:nvSpPr>
        <p:spPr>
          <a:xfrm>
            <a:off x="684212" y="685800"/>
            <a:ext cx="4933950" cy="3611562"/>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5"/>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5"/>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06844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4"/>
        <p:cNvGrpSpPr/>
        <p:nvPr/>
      </p:nvGrpSpPr>
      <p:grpSpPr>
        <a:xfrm>
          <a:off x="0" y="0"/>
          <a:ext cx="0" cy="0"/>
          <a:chOff x="0" y="0"/>
          <a:chExt cx="0" cy="0"/>
        </a:xfrm>
      </p:grpSpPr>
      <p:sp>
        <p:nvSpPr>
          <p:cNvPr id="145" name="Google Shape;145;p26"/>
          <p:cNvSpPr txBox="1">
            <a:spLocks noGrp="1"/>
          </p:cNvSpPr>
          <p:nvPr>
            <p:ph type="ctrTitle"/>
          </p:nvPr>
        </p:nvSpPr>
        <p:spPr>
          <a:xfrm>
            <a:off x="1524001" y="1122363"/>
            <a:ext cx="9145588" cy="2387600"/>
          </a:xfrm>
          <a:prstGeom prst="rect">
            <a:avLst/>
          </a:prstGeom>
          <a:noFill/>
          <a:ln>
            <a:noFill/>
          </a:ln>
        </p:spPr>
        <p:txBody>
          <a:bodyPr spcFirstLastPara="1" wrap="square" lIns="90000" tIns="45000" rIns="90000" bIns="45000" anchor="b" anchorCtr="0">
            <a:noAutofit/>
          </a:bodyPr>
          <a:lstStyle>
            <a:lvl1pPr lvl="0" algn="ctr">
              <a:lnSpc>
                <a:spcPct val="99000"/>
              </a:lnSpc>
              <a:spcBef>
                <a:spcPts val="0"/>
              </a:spcBef>
              <a:spcAft>
                <a:spcPts val="0"/>
              </a:spcAft>
              <a:buSzPts val="1400"/>
              <a:buNone/>
              <a:defRPr sz="5999"/>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46" name="Google Shape;146;p26"/>
          <p:cNvSpPr txBox="1">
            <a:spLocks noGrp="1"/>
          </p:cNvSpPr>
          <p:nvPr>
            <p:ph type="subTitle" idx="1"/>
          </p:nvPr>
        </p:nvSpPr>
        <p:spPr>
          <a:xfrm>
            <a:off x="1524001" y="3602038"/>
            <a:ext cx="9145588" cy="1655762"/>
          </a:xfrm>
          <a:prstGeom prst="rect">
            <a:avLst/>
          </a:prstGeom>
          <a:noFill/>
          <a:ln>
            <a:noFill/>
          </a:ln>
        </p:spPr>
        <p:txBody>
          <a:bodyPr spcFirstLastPara="1" wrap="square" lIns="90000" tIns="45000" rIns="90000" bIns="45000" anchor="t" anchorCtr="0">
            <a:noAutofit/>
          </a:bodyPr>
          <a:lstStyle>
            <a:lvl1pPr lvl="0" algn="ctr">
              <a:lnSpc>
                <a:spcPct val="99000"/>
              </a:lnSpc>
              <a:spcBef>
                <a:spcPts val="0"/>
              </a:spcBef>
              <a:spcAft>
                <a:spcPts val="0"/>
              </a:spcAft>
              <a:buSzPts val="2400"/>
              <a:buNone/>
              <a:defRPr sz="2400"/>
            </a:lvl1pPr>
            <a:lvl2pPr lvl="1" algn="ctr">
              <a:lnSpc>
                <a:spcPct val="99000"/>
              </a:lnSpc>
              <a:spcBef>
                <a:spcPts val="1425"/>
              </a:spcBef>
              <a:spcAft>
                <a:spcPts val="0"/>
              </a:spcAft>
              <a:buSzPts val="2000"/>
              <a:buNone/>
              <a:defRPr sz="2000"/>
            </a:lvl2pPr>
            <a:lvl3pPr lvl="2" algn="ctr">
              <a:lnSpc>
                <a:spcPct val="99000"/>
              </a:lnSpc>
              <a:spcBef>
                <a:spcPts val="1138"/>
              </a:spcBef>
              <a:spcAft>
                <a:spcPts val="0"/>
              </a:spcAft>
              <a:buSzPts val="1800"/>
              <a:buNone/>
              <a:defRPr sz="1800"/>
            </a:lvl3pPr>
            <a:lvl4pPr lvl="3" algn="ctr">
              <a:lnSpc>
                <a:spcPct val="99000"/>
              </a:lnSpc>
              <a:spcBef>
                <a:spcPts val="850"/>
              </a:spcBef>
              <a:spcAft>
                <a:spcPts val="0"/>
              </a:spcAft>
              <a:buSzPts val="1600"/>
              <a:buNone/>
              <a:defRPr sz="1600"/>
            </a:lvl4pPr>
            <a:lvl5pPr lvl="4" algn="ctr">
              <a:lnSpc>
                <a:spcPct val="99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7" name="Google Shape;147;p26"/>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6"/>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1558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37" name="Google Shape;37;p19"/>
          <p:cNvSpPr>
            <a:spLocks noGrp="1"/>
          </p:cNvSpPr>
          <p:nvPr>
            <p:ph type="pic" idx="2"/>
          </p:nvPr>
        </p:nvSpPr>
        <p:spPr>
          <a:xfrm>
            <a:off x="5183188" y="987425"/>
            <a:ext cx="6173787" cy="4873625"/>
          </a:xfrm>
          <a:prstGeom prst="rect">
            <a:avLst/>
          </a:prstGeom>
          <a:noFill/>
          <a:ln>
            <a:noFill/>
          </a:ln>
        </p:spPr>
      </p:sp>
      <p:sp>
        <p:nvSpPr>
          <p:cNvPr id="38" name="Google Shape;38;p19"/>
          <p:cNvSpPr txBox="1">
            <a:spLocks noGrp="1"/>
          </p:cNvSpPr>
          <p:nvPr>
            <p:ph type="body" idx="1"/>
          </p:nvPr>
        </p:nvSpPr>
        <p:spPr>
          <a:xfrm>
            <a:off x="839788" y="2057400"/>
            <a:ext cx="3932237" cy="3811588"/>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19"/>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5183188" y="987425"/>
            <a:ext cx="6173787" cy="4873625"/>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sz="3200"/>
            </a:lvl1pPr>
            <a:lvl2pPr marL="914400" lvl="1" indent="-228600" algn="l">
              <a:lnSpc>
                <a:spcPct val="99000"/>
              </a:lnSpc>
              <a:spcBef>
                <a:spcPts val="1425"/>
              </a:spcBef>
              <a:spcAft>
                <a:spcPts val="0"/>
              </a:spcAft>
              <a:buSzPts val="1400"/>
              <a:buNone/>
              <a:defRPr sz="2800"/>
            </a:lvl2pPr>
            <a:lvl3pPr marL="1371600" lvl="2" indent="-228600" algn="l">
              <a:lnSpc>
                <a:spcPct val="99000"/>
              </a:lnSpc>
              <a:spcBef>
                <a:spcPts val="1138"/>
              </a:spcBef>
              <a:spcAft>
                <a:spcPts val="0"/>
              </a:spcAft>
              <a:buSzPts val="1400"/>
              <a:buNone/>
              <a:defRPr sz="2400"/>
            </a:lvl3pPr>
            <a:lvl4pPr marL="1828800" lvl="3" indent="-228600" algn="l">
              <a:lnSpc>
                <a:spcPct val="99000"/>
              </a:lnSpc>
              <a:spcBef>
                <a:spcPts val="850"/>
              </a:spcBef>
              <a:spcAft>
                <a:spcPts val="0"/>
              </a:spcAft>
              <a:buSzPts val="1400"/>
              <a:buNone/>
              <a:defRPr sz="2000"/>
            </a:lvl4pPr>
            <a:lvl5pPr marL="2286000" lvl="4" indent="-228600" algn="l">
              <a:lnSpc>
                <a:spcPct val="99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20"/>
          <p:cNvSpPr txBox="1">
            <a:spLocks noGrp="1"/>
          </p:cNvSpPr>
          <p:nvPr>
            <p:ph type="body" idx="2"/>
          </p:nvPr>
        </p:nvSpPr>
        <p:spPr>
          <a:xfrm>
            <a:off x="839788" y="2057400"/>
            <a:ext cx="3932237" cy="3811588"/>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20"/>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49" name="Google Shape;49;p21"/>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839788" y="365125"/>
            <a:ext cx="10517187" cy="1325563"/>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839788" y="1681163"/>
            <a:ext cx="5157787" cy="823912"/>
          </a:xfrm>
          <a:prstGeom prst="rect">
            <a:avLst/>
          </a:prstGeom>
          <a:noFill/>
          <a:ln>
            <a:noFill/>
          </a:ln>
        </p:spPr>
        <p:txBody>
          <a:bodyPr spcFirstLastPara="1" wrap="square" lIns="0" tIns="2500" rIns="0" bIns="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2"/>
          <p:cNvSpPr txBox="1">
            <a:spLocks noGrp="1"/>
          </p:cNvSpPr>
          <p:nvPr>
            <p:ph type="body" idx="2"/>
          </p:nvPr>
        </p:nvSpPr>
        <p:spPr>
          <a:xfrm>
            <a:off x="839788" y="2505075"/>
            <a:ext cx="5157787" cy="3684588"/>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2"/>
          <p:cNvSpPr txBox="1">
            <a:spLocks noGrp="1"/>
          </p:cNvSpPr>
          <p:nvPr>
            <p:ph type="body" idx="3"/>
          </p:nvPr>
        </p:nvSpPr>
        <p:spPr>
          <a:xfrm>
            <a:off x="6173788" y="1681163"/>
            <a:ext cx="5183187" cy="823912"/>
          </a:xfrm>
          <a:prstGeom prst="rect">
            <a:avLst/>
          </a:prstGeom>
          <a:noFill/>
          <a:ln>
            <a:noFill/>
          </a:ln>
        </p:spPr>
        <p:txBody>
          <a:bodyPr spcFirstLastPara="1" wrap="square" lIns="0" tIns="2500" rIns="0" bIns="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4"/>
          </p:nvPr>
        </p:nvSpPr>
        <p:spPr>
          <a:xfrm>
            <a:off x="6173788" y="2505075"/>
            <a:ext cx="5183187" cy="3684588"/>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61" name="Google Shape;61;p23"/>
          <p:cNvSpPr txBox="1">
            <a:spLocks noGrp="1"/>
          </p:cNvSpPr>
          <p:nvPr>
            <p:ph type="body" idx="1"/>
          </p:nvPr>
        </p:nvSpPr>
        <p:spPr>
          <a:xfrm>
            <a:off x="609600" y="1604963"/>
            <a:ext cx="5408613" cy="4522787"/>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body" idx="2"/>
          </p:nvPr>
        </p:nvSpPr>
        <p:spPr>
          <a:xfrm>
            <a:off x="6170613" y="1604963"/>
            <a:ext cx="5408612" cy="4522787"/>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3"/>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1850" y="1709738"/>
            <a:ext cx="10517188" cy="2852737"/>
          </a:xfrm>
          <a:prstGeom prst="rect">
            <a:avLst/>
          </a:prstGeom>
          <a:noFill/>
          <a:ln>
            <a:noFill/>
          </a:ln>
        </p:spPr>
        <p:txBody>
          <a:bodyPr spcFirstLastPara="1" wrap="square" lIns="0" tIns="0" rIns="0" bIns="0" anchor="b" anchorCtr="0">
            <a:noAutofit/>
          </a:bodyPr>
          <a:lstStyle>
            <a:lvl1pPr lvl="0" algn="l">
              <a:lnSpc>
                <a:spcPct val="99000"/>
              </a:lnSpc>
              <a:spcBef>
                <a:spcPts val="0"/>
              </a:spcBef>
              <a:spcAft>
                <a:spcPts val="0"/>
              </a:spcAft>
              <a:buSzPts val="1400"/>
              <a:buNone/>
              <a:defRPr sz="60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67" name="Google Shape;67;p24"/>
          <p:cNvSpPr txBox="1">
            <a:spLocks noGrp="1"/>
          </p:cNvSpPr>
          <p:nvPr>
            <p:ph type="body" idx="1"/>
          </p:nvPr>
        </p:nvSpPr>
        <p:spPr>
          <a:xfrm>
            <a:off x="831850" y="4589463"/>
            <a:ext cx="10517188" cy="1500187"/>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2400"/>
              <a:buNone/>
              <a:defRPr sz="2400"/>
            </a:lvl1pPr>
            <a:lvl2pPr marL="914400" lvl="1" indent="-228600" algn="l">
              <a:lnSpc>
                <a:spcPct val="99000"/>
              </a:lnSpc>
              <a:spcBef>
                <a:spcPts val="1425"/>
              </a:spcBef>
              <a:spcAft>
                <a:spcPts val="0"/>
              </a:spcAft>
              <a:buSzPts val="2000"/>
              <a:buNone/>
              <a:defRPr sz="2000"/>
            </a:lvl2pPr>
            <a:lvl3pPr marL="1371600" lvl="2" indent="-228600" algn="l">
              <a:lnSpc>
                <a:spcPct val="99000"/>
              </a:lnSpc>
              <a:spcBef>
                <a:spcPts val="1138"/>
              </a:spcBef>
              <a:spcAft>
                <a:spcPts val="0"/>
              </a:spcAft>
              <a:buSzPts val="1800"/>
              <a:buNone/>
              <a:defRPr sz="1800"/>
            </a:lvl3pPr>
            <a:lvl4pPr marL="1828800" lvl="3" indent="-228600" algn="l">
              <a:lnSpc>
                <a:spcPct val="99000"/>
              </a:lnSpc>
              <a:spcBef>
                <a:spcPts val="850"/>
              </a:spcBef>
              <a:spcAft>
                <a:spcPts val="0"/>
              </a:spcAft>
              <a:buSzPts val="1600"/>
              <a:buNone/>
              <a:defRPr sz="1600"/>
            </a:lvl4pPr>
            <a:lvl5pPr marL="2286000" lvl="4" indent="-228600" algn="l">
              <a:lnSpc>
                <a:spcPct val="99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68" name="Google Shape;68;p24"/>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0"/>
        <p:cNvGrpSpPr/>
        <p:nvPr/>
      </p:nvGrpSpPr>
      <p:grpSpPr>
        <a:xfrm>
          <a:off x="0" y="0"/>
          <a:ext cx="0" cy="0"/>
          <a:chOff x="0" y="0"/>
          <a:chExt cx="0" cy="0"/>
        </a:xfrm>
      </p:grpSpPr>
      <p:grpSp>
        <p:nvGrpSpPr>
          <p:cNvPr id="11" name="Google Shape;11;p13"/>
          <p:cNvGrpSpPr/>
          <p:nvPr/>
        </p:nvGrpSpPr>
        <p:grpSpPr>
          <a:xfrm>
            <a:off x="9204325" y="2963862"/>
            <a:ext cx="2981325" cy="3205162"/>
            <a:chOff x="5798" y="1867"/>
            <a:chExt cx="1878" cy="2019"/>
          </a:xfrm>
        </p:grpSpPr>
        <p:cxnSp>
          <p:nvCxnSpPr>
            <p:cNvPr id="12" name="Google Shape;12;p13"/>
            <p:cNvCxnSpPr/>
            <p:nvPr/>
          </p:nvCxnSpPr>
          <p:spPr>
            <a:xfrm flipH="1">
              <a:off x="7100" y="1867"/>
              <a:ext cx="576" cy="573"/>
            </a:xfrm>
            <a:prstGeom prst="straightConnector1">
              <a:avLst/>
            </a:prstGeom>
            <a:noFill/>
            <a:ln w="9525" cap="flat" cmpd="sng">
              <a:solidFill>
                <a:srgbClr val="FFFFFF"/>
              </a:solidFill>
              <a:prstDash val="solid"/>
              <a:miter lim="800000"/>
              <a:headEnd type="none" w="sm" len="sm"/>
              <a:tailEnd type="none" w="sm" len="sm"/>
            </a:ln>
          </p:spPr>
        </p:cxnSp>
        <p:cxnSp>
          <p:nvCxnSpPr>
            <p:cNvPr id="13" name="Google Shape;13;p13"/>
            <p:cNvCxnSpPr/>
            <p:nvPr/>
          </p:nvCxnSpPr>
          <p:spPr>
            <a:xfrm flipH="1">
              <a:off x="5798" y="2010"/>
              <a:ext cx="1878" cy="1876"/>
            </a:xfrm>
            <a:prstGeom prst="straightConnector1">
              <a:avLst/>
            </a:prstGeom>
            <a:noFill/>
            <a:ln w="9525" cap="flat" cmpd="sng">
              <a:solidFill>
                <a:srgbClr val="FFFFFF"/>
              </a:solidFill>
              <a:prstDash val="solid"/>
              <a:miter lim="800000"/>
              <a:headEnd type="none" w="sm" len="sm"/>
              <a:tailEnd type="none" w="sm" len="sm"/>
            </a:ln>
          </p:spPr>
        </p:cxnSp>
        <p:cxnSp>
          <p:nvCxnSpPr>
            <p:cNvPr id="14" name="Google Shape;14;p13"/>
            <p:cNvCxnSpPr/>
            <p:nvPr/>
          </p:nvCxnSpPr>
          <p:spPr>
            <a:xfrm flipH="1">
              <a:off x="6480" y="2069"/>
              <a:ext cx="1196" cy="1193"/>
            </a:xfrm>
            <a:prstGeom prst="straightConnector1">
              <a:avLst/>
            </a:prstGeom>
            <a:noFill/>
            <a:ln w="9525" cap="flat" cmpd="sng">
              <a:solidFill>
                <a:srgbClr val="FFFFFF"/>
              </a:solidFill>
              <a:prstDash val="solid"/>
              <a:miter lim="800000"/>
              <a:headEnd type="none" w="sm" len="sm"/>
              <a:tailEnd type="none" w="sm" len="sm"/>
            </a:ln>
          </p:spPr>
        </p:cxnSp>
        <p:cxnSp>
          <p:nvCxnSpPr>
            <p:cNvPr id="15" name="Google Shape;15;p13"/>
            <p:cNvCxnSpPr/>
            <p:nvPr/>
          </p:nvCxnSpPr>
          <p:spPr>
            <a:xfrm flipH="1">
              <a:off x="6575" y="1972"/>
              <a:ext cx="1101" cy="1098"/>
            </a:xfrm>
            <a:prstGeom prst="straightConnector1">
              <a:avLst/>
            </a:prstGeom>
            <a:noFill/>
            <a:ln w="28425" cap="flat" cmpd="sng">
              <a:solidFill>
                <a:srgbClr val="FFFFFF"/>
              </a:solidFill>
              <a:prstDash val="solid"/>
              <a:miter lim="800000"/>
              <a:headEnd type="none" w="sm" len="sm"/>
              <a:tailEnd type="none" w="sm" len="sm"/>
            </a:ln>
          </p:spPr>
        </p:cxnSp>
        <p:cxnSp>
          <p:nvCxnSpPr>
            <p:cNvPr id="16" name="Google Shape;16;p13"/>
            <p:cNvCxnSpPr/>
            <p:nvPr/>
          </p:nvCxnSpPr>
          <p:spPr>
            <a:xfrm flipH="1">
              <a:off x="6875" y="2320"/>
              <a:ext cx="801" cy="798"/>
            </a:xfrm>
            <a:prstGeom prst="straightConnector1">
              <a:avLst/>
            </a:prstGeom>
            <a:noFill/>
            <a:ln w="28425" cap="flat" cmpd="sng">
              <a:solidFill>
                <a:srgbClr val="FFFFFF"/>
              </a:solidFill>
              <a:prstDash val="solid"/>
              <a:miter lim="800000"/>
              <a:headEnd type="none" w="sm" len="sm"/>
              <a:tailEnd type="none" w="sm" len="sm"/>
            </a:ln>
          </p:spPr>
        </p:cxnSp>
      </p:grpSp>
      <p:sp>
        <p:nvSpPr>
          <p:cNvPr id="17" name="Google Shape;17;p13"/>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marR="0" lvl="0"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8" name="Google Shape;18;p13"/>
          <p:cNvSpPr txBox="1"/>
          <p:nvPr/>
        </p:nvSpPr>
        <p:spPr>
          <a:xfrm>
            <a:off x="684212" y="6172200"/>
            <a:ext cx="7543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13"/>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p>
        </p:txBody>
      </p:sp>
      <p:sp>
        <p:nvSpPr>
          <p:cNvPr id="20" name="Google Shape;20;p13"/>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marR="0" lvl="0"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2pPr>
            <a:lvl3pPr marR="0" lvl="2"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3pPr>
            <a:lvl4pPr marR="0" lvl="3"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4pPr>
            <a:lvl5pPr marR="0" lvl="4"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5pPr>
            <a:lvl6pPr marR="0" lvl="5"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6pPr>
            <a:lvl7pPr marR="0" lvl="6"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7pPr>
            <a:lvl8pPr marR="0" lvl="7"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8pPr>
            <a:lvl9pPr marR="0" lvl="8"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21" name="Google Shape;21;p13"/>
          <p:cNvSpPr txBox="1">
            <a:spLocks noGrp="1"/>
          </p:cNvSpPr>
          <p:nvPr>
            <p:ph type="body" idx="1"/>
          </p:nvPr>
        </p:nvSpPr>
        <p:spPr>
          <a:xfrm>
            <a:off x="609600" y="1604962"/>
            <a:ext cx="10969625" cy="4522787"/>
          </a:xfrm>
          <a:prstGeom prst="rect">
            <a:avLst/>
          </a:prstGeom>
          <a:noFill/>
          <a:ln>
            <a:noFill/>
          </a:ln>
        </p:spPr>
        <p:txBody>
          <a:bodyPr spcFirstLastPara="1" wrap="square" lIns="0" tIns="2500" rIns="0" bIns="0" anchor="t" anchorCtr="0">
            <a:noAutofit/>
          </a:bodyPr>
          <a:lstStyle>
            <a:lvl1pPr marL="457200" marR="0" lvl="0" indent="-228600" algn="l" rtl="0">
              <a:lnSpc>
                <a:spcPct val="99000"/>
              </a:lnSpc>
              <a:spcBef>
                <a:spcPts val="0"/>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1pPr>
            <a:lvl2pPr marL="914400" marR="0" lvl="1" indent="-228600" algn="l" rtl="0">
              <a:lnSpc>
                <a:spcPct val="99000"/>
              </a:lnSpc>
              <a:spcBef>
                <a:spcPts val="1425"/>
              </a:spcBef>
              <a:spcAft>
                <a:spcPts val="0"/>
              </a:spcAft>
              <a:buClr>
                <a:srgbClr val="000000"/>
              </a:buClr>
              <a:buSzPts val="1400"/>
              <a:buFont typeface="Arial"/>
              <a:buNone/>
              <a:defRPr sz="1600" b="0" i="0" u="none" strike="noStrike" cap="none">
                <a:solidFill>
                  <a:srgbClr val="0F496F"/>
                </a:solidFill>
                <a:latin typeface="Century Gothic"/>
                <a:ea typeface="Century Gothic"/>
                <a:cs typeface="Century Gothic"/>
                <a:sym typeface="Century Gothic"/>
              </a:defRPr>
            </a:lvl2pPr>
            <a:lvl3pPr marL="1371600" marR="0" lvl="2" indent="-228600" algn="l" rtl="0">
              <a:lnSpc>
                <a:spcPct val="99000"/>
              </a:lnSpc>
              <a:spcBef>
                <a:spcPts val="1138"/>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3pPr>
            <a:lvl4pPr marL="1828800" marR="0" lvl="3" indent="-228600" algn="l" rtl="0">
              <a:lnSpc>
                <a:spcPct val="99000"/>
              </a:lnSpc>
              <a:spcBef>
                <a:spcPts val="850"/>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4pPr>
            <a:lvl5pPr marL="2286000" marR="0" lvl="4" indent="-228600" algn="l" rtl="0">
              <a:lnSpc>
                <a:spcPct val="99000"/>
              </a:lnSpc>
              <a:spcBef>
                <a:spcPts val="575"/>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80"/>
        <p:cNvGrpSpPr/>
        <p:nvPr/>
      </p:nvGrpSpPr>
      <p:grpSpPr>
        <a:xfrm>
          <a:off x="0" y="0"/>
          <a:ext cx="0" cy="0"/>
          <a:chOff x="0" y="0"/>
          <a:chExt cx="0" cy="0"/>
        </a:xfrm>
      </p:grpSpPr>
      <p:grpSp>
        <p:nvGrpSpPr>
          <p:cNvPr id="81" name="Google Shape;81;p15"/>
          <p:cNvGrpSpPr/>
          <p:nvPr/>
        </p:nvGrpSpPr>
        <p:grpSpPr>
          <a:xfrm>
            <a:off x="9204325" y="2963862"/>
            <a:ext cx="2981325" cy="3205162"/>
            <a:chOff x="5798" y="1867"/>
            <a:chExt cx="1878" cy="2019"/>
          </a:xfrm>
        </p:grpSpPr>
        <p:cxnSp>
          <p:nvCxnSpPr>
            <p:cNvPr id="82" name="Google Shape;82;p15"/>
            <p:cNvCxnSpPr/>
            <p:nvPr/>
          </p:nvCxnSpPr>
          <p:spPr>
            <a:xfrm flipH="1">
              <a:off x="7100" y="1867"/>
              <a:ext cx="576" cy="573"/>
            </a:xfrm>
            <a:prstGeom prst="straightConnector1">
              <a:avLst/>
            </a:prstGeom>
            <a:noFill/>
            <a:ln w="9525" cap="flat" cmpd="sng">
              <a:solidFill>
                <a:srgbClr val="FFFFFF"/>
              </a:solidFill>
              <a:prstDash val="solid"/>
              <a:miter lim="800000"/>
              <a:headEnd type="none" w="sm" len="sm"/>
              <a:tailEnd type="none" w="sm" len="sm"/>
            </a:ln>
          </p:spPr>
        </p:cxnSp>
        <p:cxnSp>
          <p:nvCxnSpPr>
            <p:cNvPr id="83" name="Google Shape;83;p15"/>
            <p:cNvCxnSpPr/>
            <p:nvPr/>
          </p:nvCxnSpPr>
          <p:spPr>
            <a:xfrm flipH="1">
              <a:off x="5798" y="2010"/>
              <a:ext cx="1878" cy="1876"/>
            </a:xfrm>
            <a:prstGeom prst="straightConnector1">
              <a:avLst/>
            </a:prstGeom>
            <a:noFill/>
            <a:ln w="9525" cap="flat" cmpd="sng">
              <a:solidFill>
                <a:srgbClr val="FFFFFF"/>
              </a:solidFill>
              <a:prstDash val="solid"/>
              <a:miter lim="800000"/>
              <a:headEnd type="none" w="sm" len="sm"/>
              <a:tailEnd type="none" w="sm" len="sm"/>
            </a:ln>
          </p:spPr>
        </p:cxnSp>
        <p:cxnSp>
          <p:nvCxnSpPr>
            <p:cNvPr id="84" name="Google Shape;84;p15"/>
            <p:cNvCxnSpPr/>
            <p:nvPr/>
          </p:nvCxnSpPr>
          <p:spPr>
            <a:xfrm flipH="1">
              <a:off x="6480" y="2069"/>
              <a:ext cx="1196" cy="1193"/>
            </a:xfrm>
            <a:prstGeom prst="straightConnector1">
              <a:avLst/>
            </a:prstGeom>
            <a:noFill/>
            <a:ln w="9525" cap="flat" cmpd="sng">
              <a:solidFill>
                <a:srgbClr val="FFFFFF"/>
              </a:solidFill>
              <a:prstDash val="solid"/>
              <a:miter lim="800000"/>
              <a:headEnd type="none" w="sm" len="sm"/>
              <a:tailEnd type="none" w="sm" len="sm"/>
            </a:ln>
          </p:spPr>
        </p:cxnSp>
        <p:cxnSp>
          <p:nvCxnSpPr>
            <p:cNvPr id="85" name="Google Shape;85;p15"/>
            <p:cNvCxnSpPr/>
            <p:nvPr/>
          </p:nvCxnSpPr>
          <p:spPr>
            <a:xfrm flipH="1">
              <a:off x="6575" y="1972"/>
              <a:ext cx="1101" cy="1098"/>
            </a:xfrm>
            <a:prstGeom prst="straightConnector1">
              <a:avLst/>
            </a:prstGeom>
            <a:noFill/>
            <a:ln w="28425" cap="flat" cmpd="sng">
              <a:solidFill>
                <a:srgbClr val="FFFFFF"/>
              </a:solidFill>
              <a:prstDash val="solid"/>
              <a:miter lim="800000"/>
              <a:headEnd type="none" w="sm" len="sm"/>
              <a:tailEnd type="none" w="sm" len="sm"/>
            </a:ln>
          </p:spPr>
        </p:cxnSp>
        <p:cxnSp>
          <p:nvCxnSpPr>
            <p:cNvPr id="86" name="Google Shape;86;p15"/>
            <p:cNvCxnSpPr/>
            <p:nvPr/>
          </p:nvCxnSpPr>
          <p:spPr>
            <a:xfrm flipH="1">
              <a:off x="6875" y="2320"/>
              <a:ext cx="801" cy="798"/>
            </a:xfrm>
            <a:prstGeom prst="straightConnector1">
              <a:avLst/>
            </a:prstGeom>
            <a:noFill/>
            <a:ln w="28425" cap="flat" cmpd="sng">
              <a:solidFill>
                <a:srgbClr val="FFFFFF"/>
              </a:solidFill>
              <a:prstDash val="solid"/>
              <a:miter lim="800000"/>
              <a:headEnd type="none" w="sm" len="sm"/>
              <a:tailEnd type="none" w="sm" len="sm"/>
            </a:ln>
          </p:spPr>
        </p:cxnSp>
      </p:grpSp>
      <p:sp>
        <p:nvSpPr>
          <p:cNvPr id="87" name="Google Shape;87;p15"/>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marR="0" lvl="0"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2pPr>
            <a:lvl3pPr marR="0" lvl="2"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3pPr>
            <a:lvl4pPr marR="0" lvl="3"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4pPr>
            <a:lvl5pPr marR="0" lvl="4"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5pPr>
            <a:lvl6pPr marR="0" lvl="5"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6pPr>
            <a:lvl7pPr marR="0" lvl="6"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7pPr>
            <a:lvl8pPr marR="0" lvl="7"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8pPr>
            <a:lvl9pPr marR="0" lvl="8"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88" name="Google Shape;88;p15"/>
          <p:cNvSpPr txBox="1">
            <a:spLocks noGrp="1"/>
          </p:cNvSpPr>
          <p:nvPr>
            <p:ph type="body" idx="1"/>
          </p:nvPr>
        </p:nvSpPr>
        <p:spPr>
          <a:xfrm>
            <a:off x="684212" y="685800"/>
            <a:ext cx="4933950" cy="3611562"/>
          </a:xfrm>
          <a:prstGeom prst="rect">
            <a:avLst/>
          </a:prstGeom>
          <a:noFill/>
          <a:ln>
            <a:noFill/>
          </a:ln>
        </p:spPr>
        <p:txBody>
          <a:bodyPr spcFirstLastPara="1" wrap="square" lIns="90000" tIns="45000" rIns="90000" bIns="45000" anchor="t" anchorCtr="0">
            <a:noAutofit/>
          </a:bodyPr>
          <a:lstStyle>
            <a:lvl1pPr marL="457200" marR="0" lvl="0" indent="-228600" algn="l" rtl="0">
              <a:lnSpc>
                <a:spcPct val="99000"/>
              </a:lnSpc>
              <a:spcBef>
                <a:spcPts val="0"/>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1pPr>
            <a:lvl2pPr marL="914400" marR="0" lvl="1" indent="-228600" algn="l" rtl="0">
              <a:lnSpc>
                <a:spcPct val="99000"/>
              </a:lnSpc>
              <a:spcBef>
                <a:spcPts val="1425"/>
              </a:spcBef>
              <a:spcAft>
                <a:spcPts val="0"/>
              </a:spcAft>
              <a:buClr>
                <a:srgbClr val="000000"/>
              </a:buClr>
              <a:buSzPts val="1400"/>
              <a:buFont typeface="Arial"/>
              <a:buNone/>
              <a:defRPr sz="1600" b="0" i="0" u="none" strike="noStrike" cap="none">
                <a:solidFill>
                  <a:srgbClr val="0F496F"/>
                </a:solidFill>
                <a:latin typeface="Century Gothic"/>
                <a:ea typeface="Century Gothic"/>
                <a:cs typeface="Century Gothic"/>
                <a:sym typeface="Century Gothic"/>
              </a:defRPr>
            </a:lvl2pPr>
            <a:lvl3pPr marL="1371600" marR="0" lvl="2" indent="-228600" algn="l" rtl="0">
              <a:lnSpc>
                <a:spcPct val="99000"/>
              </a:lnSpc>
              <a:spcBef>
                <a:spcPts val="1138"/>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3pPr>
            <a:lvl4pPr marL="1828800" marR="0" lvl="3" indent="-228600" algn="l" rtl="0">
              <a:lnSpc>
                <a:spcPct val="99000"/>
              </a:lnSpc>
              <a:spcBef>
                <a:spcPts val="850"/>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4pPr>
            <a:lvl5pPr marL="2286000" marR="0" lvl="4" indent="-228600" algn="l" rtl="0">
              <a:lnSpc>
                <a:spcPct val="99000"/>
              </a:lnSpc>
              <a:spcBef>
                <a:spcPts val="575"/>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15"/>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0" name="Google Shape;90;p15"/>
          <p:cNvSpPr txBox="1"/>
          <p:nvPr/>
        </p:nvSpPr>
        <p:spPr>
          <a:xfrm>
            <a:off x="684212" y="6172200"/>
            <a:ext cx="7543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5"/>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79"/>
        <p:cNvGrpSpPr/>
        <p:nvPr/>
      </p:nvGrpSpPr>
      <p:grpSpPr>
        <a:xfrm>
          <a:off x="0" y="0"/>
          <a:ext cx="0" cy="0"/>
          <a:chOff x="0" y="0"/>
          <a:chExt cx="0" cy="0"/>
        </a:xfrm>
      </p:grpSpPr>
      <p:grpSp>
        <p:nvGrpSpPr>
          <p:cNvPr id="80" name="Google Shape;80;p5"/>
          <p:cNvGrpSpPr/>
          <p:nvPr/>
        </p:nvGrpSpPr>
        <p:grpSpPr>
          <a:xfrm>
            <a:off x="9204326" y="2963862"/>
            <a:ext cx="2981325" cy="3205162"/>
            <a:chOff x="5798" y="1867"/>
            <a:chExt cx="1878" cy="2019"/>
          </a:xfrm>
        </p:grpSpPr>
        <p:cxnSp>
          <p:nvCxnSpPr>
            <p:cNvPr id="81" name="Google Shape;81;p5"/>
            <p:cNvCxnSpPr/>
            <p:nvPr/>
          </p:nvCxnSpPr>
          <p:spPr>
            <a:xfrm flipH="1">
              <a:off x="7100" y="1867"/>
              <a:ext cx="576" cy="573"/>
            </a:xfrm>
            <a:prstGeom prst="straightConnector1">
              <a:avLst/>
            </a:prstGeom>
            <a:noFill/>
            <a:ln w="9525" cap="flat" cmpd="sng">
              <a:solidFill>
                <a:srgbClr val="FFFFFF"/>
              </a:solidFill>
              <a:prstDash val="solid"/>
              <a:miter lim="800000"/>
              <a:headEnd type="none" w="sm" len="sm"/>
              <a:tailEnd type="none" w="sm" len="sm"/>
            </a:ln>
          </p:spPr>
        </p:cxnSp>
        <p:cxnSp>
          <p:nvCxnSpPr>
            <p:cNvPr id="82" name="Google Shape;82;p5"/>
            <p:cNvCxnSpPr/>
            <p:nvPr/>
          </p:nvCxnSpPr>
          <p:spPr>
            <a:xfrm flipH="1">
              <a:off x="5798" y="2010"/>
              <a:ext cx="1878" cy="1876"/>
            </a:xfrm>
            <a:prstGeom prst="straightConnector1">
              <a:avLst/>
            </a:prstGeom>
            <a:noFill/>
            <a:ln w="9525" cap="flat" cmpd="sng">
              <a:solidFill>
                <a:srgbClr val="FFFFFF"/>
              </a:solidFill>
              <a:prstDash val="solid"/>
              <a:miter lim="800000"/>
              <a:headEnd type="none" w="sm" len="sm"/>
              <a:tailEnd type="none" w="sm" len="sm"/>
            </a:ln>
          </p:spPr>
        </p:cxnSp>
        <p:cxnSp>
          <p:nvCxnSpPr>
            <p:cNvPr id="83" name="Google Shape;83;p5"/>
            <p:cNvCxnSpPr/>
            <p:nvPr/>
          </p:nvCxnSpPr>
          <p:spPr>
            <a:xfrm flipH="1">
              <a:off x="6480" y="2069"/>
              <a:ext cx="1196" cy="1193"/>
            </a:xfrm>
            <a:prstGeom prst="straightConnector1">
              <a:avLst/>
            </a:prstGeom>
            <a:noFill/>
            <a:ln w="9525" cap="flat" cmpd="sng">
              <a:solidFill>
                <a:srgbClr val="FFFFFF"/>
              </a:solidFill>
              <a:prstDash val="solid"/>
              <a:miter lim="800000"/>
              <a:headEnd type="none" w="sm" len="sm"/>
              <a:tailEnd type="none" w="sm" len="sm"/>
            </a:ln>
          </p:spPr>
        </p:cxnSp>
        <p:cxnSp>
          <p:nvCxnSpPr>
            <p:cNvPr id="84" name="Google Shape;84;p5"/>
            <p:cNvCxnSpPr/>
            <p:nvPr/>
          </p:nvCxnSpPr>
          <p:spPr>
            <a:xfrm flipH="1">
              <a:off x="6575" y="1972"/>
              <a:ext cx="1101" cy="1098"/>
            </a:xfrm>
            <a:prstGeom prst="straightConnector1">
              <a:avLst/>
            </a:prstGeom>
            <a:noFill/>
            <a:ln w="28425" cap="flat" cmpd="sng">
              <a:solidFill>
                <a:srgbClr val="FFFFFF"/>
              </a:solidFill>
              <a:prstDash val="solid"/>
              <a:miter lim="800000"/>
              <a:headEnd type="none" w="sm" len="sm"/>
              <a:tailEnd type="none" w="sm" len="sm"/>
            </a:ln>
          </p:spPr>
        </p:cxnSp>
        <p:cxnSp>
          <p:nvCxnSpPr>
            <p:cNvPr id="85" name="Google Shape;85;p5"/>
            <p:cNvCxnSpPr/>
            <p:nvPr/>
          </p:nvCxnSpPr>
          <p:spPr>
            <a:xfrm flipH="1">
              <a:off x="6875" y="2320"/>
              <a:ext cx="801" cy="798"/>
            </a:xfrm>
            <a:prstGeom prst="straightConnector1">
              <a:avLst/>
            </a:prstGeom>
            <a:noFill/>
            <a:ln w="28425" cap="flat" cmpd="sng">
              <a:solidFill>
                <a:srgbClr val="FFFFFF"/>
              </a:solidFill>
              <a:prstDash val="solid"/>
              <a:miter lim="800000"/>
              <a:headEnd type="none" w="sm" len="sm"/>
              <a:tailEnd type="none" w="sm" len="sm"/>
            </a:ln>
          </p:spPr>
        </p:cxnSp>
      </p:grpSp>
      <p:sp>
        <p:nvSpPr>
          <p:cNvPr id="86" name="Google Shape;86;p5"/>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marR="0" lvl="0"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2pPr>
            <a:lvl3pPr marR="0" lvl="2"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3pPr>
            <a:lvl4pPr marR="0" lvl="3"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4pPr>
            <a:lvl5pPr marR="0" lvl="4"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5pPr>
            <a:lvl6pPr marR="0" lvl="5"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6pPr>
            <a:lvl7pPr marR="0" lvl="6"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7pPr>
            <a:lvl8pPr marR="0" lvl="7"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8pPr>
            <a:lvl9pPr marR="0" lvl="8"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87" name="Google Shape;87;p5"/>
          <p:cNvSpPr txBox="1">
            <a:spLocks noGrp="1"/>
          </p:cNvSpPr>
          <p:nvPr>
            <p:ph type="body" idx="1"/>
          </p:nvPr>
        </p:nvSpPr>
        <p:spPr>
          <a:xfrm>
            <a:off x="684212" y="685800"/>
            <a:ext cx="4933950" cy="3611562"/>
          </a:xfrm>
          <a:prstGeom prst="rect">
            <a:avLst/>
          </a:prstGeom>
          <a:noFill/>
          <a:ln>
            <a:noFill/>
          </a:ln>
        </p:spPr>
        <p:txBody>
          <a:bodyPr spcFirstLastPara="1" wrap="square" lIns="90000" tIns="45000" rIns="90000" bIns="45000" anchor="t" anchorCtr="0">
            <a:noAutofit/>
          </a:bodyPr>
          <a:lstStyle>
            <a:lvl1pPr marL="457200" marR="0" lvl="0" indent="-228600" algn="l" rtl="0">
              <a:lnSpc>
                <a:spcPct val="99000"/>
              </a:lnSpc>
              <a:spcBef>
                <a:spcPts val="0"/>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1pPr>
            <a:lvl2pPr marL="914400" marR="0" lvl="1" indent="-228600" algn="l" rtl="0">
              <a:lnSpc>
                <a:spcPct val="99000"/>
              </a:lnSpc>
              <a:spcBef>
                <a:spcPts val="1425"/>
              </a:spcBef>
              <a:spcAft>
                <a:spcPts val="0"/>
              </a:spcAft>
              <a:buClr>
                <a:srgbClr val="000000"/>
              </a:buClr>
              <a:buSzPts val="1400"/>
              <a:buFont typeface="Arial"/>
              <a:buNone/>
              <a:defRPr sz="1600" b="0" i="0" u="none" strike="noStrike" cap="none">
                <a:solidFill>
                  <a:srgbClr val="0F496F"/>
                </a:solidFill>
                <a:latin typeface="Century Gothic"/>
                <a:ea typeface="Century Gothic"/>
                <a:cs typeface="Century Gothic"/>
                <a:sym typeface="Century Gothic"/>
              </a:defRPr>
            </a:lvl2pPr>
            <a:lvl3pPr marL="1371600" marR="0" lvl="2" indent="-228600" algn="l" rtl="0">
              <a:lnSpc>
                <a:spcPct val="99000"/>
              </a:lnSpc>
              <a:spcBef>
                <a:spcPts val="1138"/>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3pPr>
            <a:lvl4pPr marL="1828800" marR="0" lvl="3" indent="-228600" algn="l" rtl="0">
              <a:lnSpc>
                <a:spcPct val="99000"/>
              </a:lnSpc>
              <a:spcBef>
                <a:spcPts val="850"/>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4pPr>
            <a:lvl5pPr marL="2286000" marR="0" lvl="4" indent="-228600" algn="l" rtl="0">
              <a:lnSpc>
                <a:spcPct val="99000"/>
              </a:lnSpc>
              <a:spcBef>
                <a:spcPts val="575"/>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8" name="Google Shape;88;p5"/>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9" name="Google Shape;89;p5"/>
          <p:cNvSpPr txBox="1"/>
          <p:nvPr/>
        </p:nvSpPr>
        <p:spPr>
          <a:xfrm>
            <a:off x="684212" y="6172202"/>
            <a:ext cx="7543800" cy="365125"/>
          </a:xfrm>
          <a:prstGeom prst="rect">
            <a:avLst/>
          </a:prstGeom>
          <a:no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5"/>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2002990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54"/>
        <p:cNvGrpSpPr/>
        <p:nvPr/>
      </p:nvGrpSpPr>
      <p:grpSpPr>
        <a:xfrm>
          <a:off x="0" y="0"/>
          <a:ext cx="0" cy="0"/>
          <a:chOff x="0" y="0"/>
          <a:chExt cx="0" cy="0"/>
        </a:xfrm>
      </p:grpSpPr>
      <p:sp>
        <p:nvSpPr>
          <p:cNvPr id="155" name="Google Shape;155;p1"/>
          <p:cNvSpPr txBox="1"/>
          <p:nvPr/>
        </p:nvSpPr>
        <p:spPr>
          <a:xfrm>
            <a:off x="760400" y="3983025"/>
            <a:ext cx="879379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Decision Intelligence</a:t>
            </a:r>
            <a:r>
              <a:rPr lang="en-US" sz="2800" b="0" i="0" u="none" strike="noStrike" cap="none" dirty="0">
                <a:solidFill>
                  <a:schemeClr val="bg1"/>
                </a:solidFill>
                <a:latin typeface="Arial"/>
                <a:ea typeface="Arial"/>
                <a:cs typeface="Arial"/>
                <a:sym typeface="Arial"/>
              </a:rPr>
              <a:t>, for Everyone, Everywhere — Everyone else makes you competent. We make you wiser.</a:t>
            </a:r>
            <a:endParaRPr sz="2800" b="0" i="0" u="none" strike="noStrike" cap="none" dirty="0">
              <a:solidFill>
                <a:schemeClr val="bg1"/>
              </a:solidFill>
              <a:latin typeface="Arial"/>
              <a:ea typeface="Arial"/>
              <a:cs typeface="Arial"/>
              <a:sym typeface="Arial"/>
            </a:endParaRPr>
          </a:p>
        </p:txBody>
      </p:sp>
      <p:pic>
        <p:nvPicPr>
          <p:cNvPr id="156" name="Google Shape;156;p1" title="INTELLIGENT DECISIONS, TODAY_1190x351.jpg"/>
          <p:cNvPicPr preferRelativeResize="0"/>
          <p:nvPr/>
        </p:nvPicPr>
        <p:blipFill rotWithShape="1">
          <a:blip r:embed="rId3">
            <a:alphaModFix/>
          </a:blip>
          <a:srcRect/>
          <a:stretch/>
        </p:blipFill>
        <p:spPr>
          <a:xfrm>
            <a:off x="912800" y="767325"/>
            <a:ext cx="5758374" cy="1698475"/>
          </a:xfrm>
          <a:prstGeom prst="rect">
            <a:avLst/>
          </a:prstGeom>
          <a:noFill/>
          <a:ln>
            <a:noFill/>
          </a:ln>
        </p:spPr>
      </p:pic>
      <p:sp>
        <p:nvSpPr>
          <p:cNvPr id="157" name="Google Shape;157;p1"/>
          <p:cNvSpPr txBox="1">
            <a:spLocks noGrp="1"/>
          </p:cNvSpPr>
          <p:nvPr>
            <p:ph type="sldNum" idx="12"/>
          </p:nvPr>
        </p:nvSpPr>
        <p:spPr>
          <a:xfrm>
            <a:off x="11255525" y="459275"/>
            <a:ext cx="517500" cy="3597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000000"/>
              </a:buClr>
              <a:buSzPts val="1800"/>
              <a:buFont typeface="Arial"/>
              <a:buNone/>
            </a:pPr>
            <a:r>
              <a:rPr lang="en-US">
                <a:solidFill>
                  <a:srgbClr val="FFFFFF"/>
                </a:solidFill>
              </a:rPr>
              <a:t>0</a:t>
            </a:r>
            <a:fld id="{00000000-1234-1234-1234-123412341234}" type="slidenum">
              <a:rPr lang="en-US">
                <a:solidFill>
                  <a:srgbClr val="FFFFFF"/>
                </a:solidFill>
              </a:rPr>
              <a:t>1</a:t>
            </a:fld>
            <a:endParaRPr>
              <a:solidFill>
                <a:srgbClr val="FFFFFF"/>
              </a:solidFill>
            </a:endParaRPr>
          </a:p>
        </p:txBody>
      </p:sp>
      <p:sp>
        <p:nvSpPr>
          <p:cNvPr id="158" name="Google Shape;158;p1"/>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687426" y="318100"/>
            <a:ext cx="9608400" cy="5826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 xml:space="preserve">Competitive Positioning </a:t>
            </a:r>
            <a:r>
              <a:rPr lang="en-US" sz="1600" b="0" i="0" u="none">
                <a:solidFill>
                  <a:srgbClr val="FFFFFF"/>
                </a:solidFill>
                <a:latin typeface="Arial"/>
                <a:ea typeface="Arial"/>
                <a:cs typeface="Arial"/>
                <a:sym typeface="Arial"/>
              </a:rPr>
              <a:t>(Validated by Perplexity independent assessment</a:t>
            </a:r>
            <a:r>
              <a:rPr lang="en-US" sz="1600">
                <a:latin typeface="Arial"/>
                <a:ea typeface="Arial"/>
                <a:cs typeface="Arial"/>
                <a:sym typeface="Arial"/>
              </a:rPr>
              <a:t xml:space="preserve"> - June</a:t>
            </a:r>
            <a:r>
              <a:rPr lang="en-US" sz="1600" b="0" i="0" u="none">
                <a:solidFill>
                  <a:srgbClr val="FFFFFF"/>
                </a:solidFill>
                <a:latin typeface="Arial"/>
                <a:ea typeface="Arial"/>
                <a:cs typeface="Arial"/>
                <a:sym typeface="Arial"/>
              </a:rPr>
              <a:t xml:space="preserve"> 2025)</a:t>
            </a:r>
            <a:endParaRPr sz="1600"/>
          </a:p>
        </p:txBody>
      </p:sp>
      <p:sp>
        <p:nvSpPr>
          <p:cNvPr id="225" name="Google Shape;225;p39"/>
          <p:cNvSpPr txBox="1"/>
          <p:nvPr/>
        </p:nvSpPr>
        <p:spPr>
          <a:xfrm>
            <a:off x="8799750" y="1281650"/>
            <a:ext cx="2776800" cy="2031285"/>
          </a:xfrm>
          <a:prstGeom prst="rect">
            <a:avLst/>
          </a:prstGeom>
          <a:noFill/>
          <a:ln>
            <a:noFill/>
          </a:ln>
        </p:spPr>
        <p:txBody>
          <a:bodyPr spcFirstLastPara="1" wrap="square" lIns="91425" tIns="45700" rIns="91425" bIns="45700" anchor="t" anchorCtr="0">
            <a:spAutoFit/>
          </a:bodyPr>
          <a:lstStyle/>
          <a:p>
            <a:pPr marL="114300" lvl="0" indent="0" algn="l" rtl="0">
              <a:spcBef>
                <a:spcPts val="0"/>
              </a:spcBef>
              <a:spcAft>
                <a:spcPts val="0"/>
              </a:spcAft>
              <a:buClr>
                <a:schemeClr val="dk1"/>
              </a:buClr>
              <a:buSzPts val="1600"/>
              <a:buFont typeface="Arial"/>
              <a:buNone/>
            </a:pPr>
            <a:r>
              <a:rPr lang="en-US" dirty="0">
                <a:solidFill>
                  <a:schemeClr val="lt1"/>
                </a:solidFill>
              </a:rPr>
              <a:t xml:space="preserve">Comparison of </a:t>
            </a:r>
            <a:r>
              <a:rPr lang="en-US" dirty="0" err="1">
                <a:solidFill>
                  <a:schemeClr val="lt1"/>
                </a:solidFill>
              </a:rPr>
              <a:t>PreEmpt</a:t>
            </a:r>
            <a:r>
              <a:rPr lang="en-US" dirty="0">
                <a:solidFill>
                  <a:schemeClr val="lt1"/>
                </a:solidFill>
              </a:rPr>
              <a:t xml:space="preserve"> vs Competitors (June 2025)</a:t>
            </a:r>
            <a:endParaRPr dirty="0">
              <a:solidFill>
                <a:srgbClr val="FFFFFF"/>
              </a:solidFill>
            </a:endParaRPr>
          </a:p>
          <a:p>
            <a:pPr marL="114300" marR="0" lvl="0" indent="0" algn="l" rtl="0">
              <a:lnSpc>
                <a:spcPct val="100000"/>
              </a:lnSpc>
              <a:spcBef>
                <a:spcPts val="0"/>
              </a:spcBef>
              <a:spcAft>
                <a:spcPts val="0"/>
              </a:spcAft>
              <a:buClr>
                <a:srgbClr val="000000"/>
              </a:buClr>
              <a:buSzPts val="1600"/>
              <a:buFont typeface="Arial"/>
              <a:buNone/>
            </a:pPr>
            <a:endParaRPr dirty="0">
              <a:solidFill>
                <a:srgbClr val="FFFFFF"/>
              </a:solidFill>
            </a:endParaRPr>
          </a:p>
          <a:p>
            <a:pPr marL="114300" marR="0" lvl="0" indent="0" algn="l" rtl="0">
              <a:lnSpc>
                <a:spcPct val="100000"/>
              </a:lnSpc>
              <a:spcBef>
                <a:spcPts val="0"/>
              </a:spcBef>
              <a:spcAft>
                <a:spcPts val="0"/>
              </a:spcAft>
              <a:buClr>
                <a:srgbClr val="000000"/>
              </a:buClr>
              <a:buSzPts val="1600"/>
              <a:buFont typeface="Arial"/>
              <a:buNone/>
            </a:pPr>
            <a:endParaRPr dirty="0">
              <a:solidFill>
                <a:srgbClr val="FFFFFF"/>
              </a:solidFill>
            </a:endParaRPr>
          </a:p>
          <a:p>
            <a:pPr marL="114300" marR="0" lvl="0" indent="0" algn="l" rtl="0">
              <a:lnSpc>
                <a:spcPct val="100000"/>
              </a:lnSpc>
              <a:spcBef>
                <a:spcPts val="0"/>
              </a:spcBef>
              <a:spcAft>
                <a:spcPts val="0"/>
              </a:spcAft>
              <a:buClr>
                <a:srgbClr val="000000"/>
              </a:buClr>
              <a:buSzPts val="1600"/>
              <a:buFont typeface="Arial"/>
              <a:buNone/>
            </a:pPr>
            <a:r>
              <a:rPr lang="en-US" b="0" i="0" u="none" strike="noStrike" cap="none" dirty="0" err="1">
                <a:solidFill>
                  <a:srgbClr val="FFFFFF"/>
                </a:solidFill>
                <a:latin typeface="Arial"/>
                <a:ea typeface="Arial"/>
                <a:cs typeface="Arial"/>
                <a:sym typeface="Arial"/>
              </a:rPr>
              <a:t>PreEmpt</a:t>
            </a:r>
            <a:r>
              <a:rPr lang="en-US" b="0" i="0" u="none" strike="noStrike" cap="none" dirty="0">
                <a:solidFill>
                  <a:srgbClr val="FFFFFF"/>
                </a:solidFill>
                <a:latin typeface="Arial"/>
                <a:ea typeface="Arial"/>
                <a:cs typeface="Arial"/>
                <a:sym typeface="Arial"/>
              </a:rPr>
              <a:t xml:space="preserve"> leads the field (average 9.9/10) with a significant product advantage across competitors (average 7.2/10)</a:t>
            </a:r>
            <a:endParaRPr b="0" i="0" u="none" strike="noStrike" cap="none" dirty="0">
              <a:solidFill>
                <a:srgbClr val="FFFFFF"/>
              </a:solidFill>
              <a:latin typeface="Arial"/>
              <a:ea typeface="Arial"/>
              <a:cs typeface="Arial"/>
              <a:sym typeface="Arial"/>
            </a:endParaRPr>
          </a:p>
        </p:txBody>
      </p:sp>
      <p:pic>
        <p:nvPicPr>
          <p:cNvPr id="226" name="Google Shape;226;p39" title="PreEmpt vs Rivals_Capability Comparison Table_June 2025.png"/>
          <p:cNvPicPr preferRelativeResize="0"/>
          <p:nvPr/>
        </p:nvPicPr>
        <p:blipFill rotWithShape="1">
          <a:blip r:embed="rId3">
            <a:alphaModFix/>
          </a:blip>
          <a:srcRect/>
          <a:stretch/>
        </p:blipFill>
        <p:spPr>
          <a:xfrm>
            <a:off x="810675" y="1053055"/>
            <a:ext cx="7665955" cy="5340170"/>
          </a:xfrm>
          <a:prstGeom prst="rect">
            <a:avLst/>
          </a:prstGeom>
          <a:noFill/>
          <a:ln>
            <a:noFill/>
          </a:ln>
        </p:spPr>
      </p:pic>
      <p:sp>
        <p:nvSpPr>
          <p:cNvPr id="227" name="Google Shape;227;p39"/>
          <p:cNvSpPr txBox="1">
            <a:spLocks noGrp="1"/>
          </p:cNvSpPr>
          <p:nvPr>
            <p:ph type="sldNum" idx="12"/>
          </p:nvPr>
        </p:nvSpPr>
        <p:spPr>
          <a:xfrm>
            <a:off x="11248125" y="441850"/>
            <a:ext cx="566100" cy="335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10</a:t>
            </a:fld>
            <a:endParaRPr/>
          </a:p>
        </p:txBody>
      </p:sp>
      <p:sp>
        <p:nvSpPr>
          <p:cNvPr id="228" name="Google Shape;228;p39"/>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43"/>
        <p:cNvGrpSpPr/>
        <p:nvPr/>
      </p:nvGrpSpPr>
      <p:grpSpPr>
        <a:xfrm>
          <a:off x="0" y="0"/>
          <a:ext cx="0" cy="0"/>
          <a:chOff x="0" y="0"/>
          <a:chExt cx="0" cy="0"/>
        </a:xfrm>
      </p:grpSpPr>
      <p:sp>
        <p:nvSpPr>
          <p:cNvPr id="244" name="Google Shape;244;p7"/>
          <p:cNvSpPr txBox="1">
            <a:spLocks noGrp="1"/>
          </p:cNvSpPr>
          <p:nvPr>
            <p:ph type="title"/>
          </p:nvPr>
        </p:nvSpPr>
        <p:spPr>
          <a:xfrm>
            <a:off x="655625" y="569900"/>
            <a:ext cx="3337200" cy="5826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Deploying Pre</a:t>
            </a:r>
            <a:r>
              <a:rPr lang="en-US" sz="2800">
                <a:latin typeface="Arial"/>
                <a:ea typeface="Arial"/>
                <a:cs typeface="Arial"/>
                <a:sym typeface="Arial"/>
              </a:rPr>
              <a:t>E</a:t>
            </a:r>
            <a:r>
              <a:rPr lang="en-US" sz="2800" b="0" i="0" u="none">
                <a:solidFill>
                  <a:srgbClr val="FFFFFF"/>
                </a:solidFill>
                <a:latin typeface="Arial"/>
                <a:ea typeface="Arial"/>
                <a:cs typeface="Arial"/>
                <a:sym typeface="Arial"/>
              </a:rPr>
              <a:t>mpt</a:t>
            </a:r>
            <a:endParaRPr/>
          </a:p>
        </p:txBody>
      </p:sp>
      <p:sp>
        <p:nvSpPr>
          <p:cNvPr id="245" name="Google Shape;245;p7"/>
          <p:cNvSpPr txBox="1"/>
          <p:nvPr/>
        </p:nvSpPr>
        <p:spPr>
          <a:xfrm>
            <a:off x="782500" y="1991323"/>
            <a:ext cx="4299900" cy="3063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FFFFFF"/>
              </a:buClr>
              <a:buSzPts val="16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7"/>
          <p:cNvSpPr txBox="1"/>
          <p:nvPr/>
        </p:nvSpPr>
        <p:spPr>
          <a:xfrm>
            <a:off x="6189100" y="1514625"/>
            <a:ext cx="4749517" cy="3754834"/>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lt1"/>
              </a:buClr>
              <a:buSzPts val="1800"/>
              <a:buFont typeface="Arial"/>
              <a:buChar char="●"/>
            </a:pPr>
            <a:r>
              <a:rPr lang="en-US" b="1" i="0" u="none" strike="noStrike" cap="none" dirty="0">
                <a:solidFill>
                  <a:schemeClr val="lt1"/>
                </a:solidFill>
                <a:latin typeface="Arial"/>
                <a:ea typeface="Arial"/>
                <a:cs typeface="Arial"/>
                <a:sym typeface="Arial"/>
              </a:rPr>
              <a:t xml:space="preserve">Securely register </a:t>
            </a:r>
            <a:r>
              <a:rPr lang="en-US" b="1" i="0" u="none" strike="noStrike" cap="none" dirty="0">
                <a:solidFill>
                  <a:schemeClr val="lt1"/>
                </a:solidFill>
              </a:rPr>
              <a:t>on the website</a:t>
            </a:r>
            <a:r>
              <a:rPr lang="en-US" b="0" i="0" u="none" strike="noStrike" cap="none" dirty="0">
                <a:solidFill>
                  <a:schemeClr val="lt1"/>
                </a:solidFill>
                <a:latin typeface="Arial"/>
                <a:ea typeface="Arial"/>
                <a:cs typeface="Arial"/>
                <a:sym typeface="Arial"/>
              </a:rPr>
              <a:t xml:space="preserve"> to ask your questions; however complex or simple</a:t>
            </a: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b="0"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US" b="1" i="0" u="none" strike="noStrike" cap="none" dirty="0">
                <a:solidFill>
                  <a:schemeClr val="lt1"/>
                </a:solidFill>
                <a:latin typeface="Arial"/>
                <a:ea typeface="Arial"/>
                <a:cs typeface="Arial"/>
                <a:sym typeface="Arial"/>
              </a:rPr>
              <a:t xml:space="preserve">If you are unsure what or how to ask </a:t>
            </a:r>
            <a:r>
              <a:rPr lang="en-US" b="0" i="0" u="none" strike="noStrike" cap="none" dirty="0">
                <a:solidFill>
                  <a:schemeClr val="lt1"/>
                </a:solidFill>
                <a:latin typeface="Arial"/>
                <a:ea typeface="Arial"/>
                <a:cs typeface="Arial"/>
                <a:sym typeface="Arial"/>
              </a:rPr>
              <a:t>ALEXIS will help you phrase the right questions for the most relevant answers</a:t>
            </a: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b="1"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US" b="1" dirty="0">
                <a:solidFill>
                  <a:schemeClr val="lt1"/>
                </a:solidFill>
              </a:rPr>
              <a:t xml:space="preserve">Upload your </a:t>
            </a:r>
            <a:r>
              <a:rPr lang="en-US" b="1" i="0" u="none" strike="noStrike" cap="none" dirty="0">
                <a:solidFill>
                  <a:schemeClr val="lt1"/>
                </a:solidFill>
                <a:latin typeface="Arial"/>
                <a:ea typeface="Arial"/>
                <a:cs typeface="Arial"/>
                <a:sym typeface="Arial"/>
              </a:rPr>
              <a:t>proprietary data.</a:t>
            </a:r>
            <a:r>
              <a:rPr lang="en-US" i="0" u="none" strike="noStrike" cap="none" dirty="0">
                <a:solidFill>
                  <a:schemeClr val="lt1"/>
                </a:solidFill>
              </a:rPr>
              <a:t xml:space="preserve"> It is secured and kept anonymous on AWS Cloud</a:t>
            </a:r>
            <a:endParaRPr i="0" u="none" strike="noStrike" cap="none" dirty="0">
              <a:solidFill>
                <a:schemeClr val="lt1"/>
              </a:solidFill>
            </a:endParaRPr>
          </a:p>
          <a:p>
            <a:pPr marL="0" marR="0" lvl="0" indent="0" algn="l" rtl="0">
              <a:lnSpc>
                <a:spcPct val="100000"/>
              </a:lnSpc>
              <a:spcBef>
                <a:spcPts val="0"/>
              </a:spcBef>
              <a:spcAft>
                <a:spcPts val="0"/>
              </a:spcAft>
              <a:buClr>
                <a:srgbClr val="000000"/>
              </a:buClr>
              <a:buSzPts val="1600"/>
              <a:buFont typeface="Arial"/>
              <a:buNone/>
            </a:pPr>
            <a:endParaRPr b="1"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US" b="1" i="0" u="none" strike="noStrike" cap="none" dirty="0">
                <a:solidFill>
                  <a:schemeClr val="lt1"/>
                </a:solidFill>
                <a:latin typeface="Arial"/>
                <a:ea typeface="Arial"/>
                <a:cs typeface="Arial"/>
                <a:sym typeface="Arial"/>
              </a:rPr>
              <a:t xml:space="preserve">Two-AI architecture: OpenAI Router handles initial analysis and pre-alert; </a:t>
            </a:r>
            <a:r>
              <a:rPr lang="en-US" b="1" i="0" u="none" strike="noStrike" cap="none" dirty="0">
                <a:solidFill>
                  <a:schemeClr val="lt1"/>
                </a:solidFill>
              </a:rPr>
              <a:t>ALEXIS (Navigator or Strategist, your choice) delivers full strategic analysis</a:t>
            </a:r>
            <a:r>
              <a:rPr lang="en-US" b="0" i="0" u="none" strike="noStrike" cap="none" dirty="0">
                <a:solidFill>
                  <a:schemeClr val="lt1"/>
                </a:solidFill>
                <a:latin typeface="Arial"/>
                <a:ea typeface="Arial"/>
                <a:cs typeface="Arial"/>
                <a:sym typeface="Arial"/>
              </a:rPr>
              <a:t xml:space="preserve"> </a:t>
            </a: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b="1"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US" b="1" i="0" u="none" strike="noStrike" cap="none" dirty="0">
                <a:solidFill>
                  <a:schemeClr val="lt1"/>
                </a:solidFill>
                <a:latin typeface="Arial"/>
                <a:ea typeface="Arial"/>
                <a:cs typeface="Arial"/>
                <a:sym typeface="Arial"/>
              </a:rPr>
              <a:t xml:space="preserve">Outputs include video scripts, slide summaries, and verified reports — delivered to you </a:t>
            </a:r>
            <a:endParaRPr b="1" i="0" u="none" strike="noStrike" cap="none" dirty="0">
              <a:solidFill>
                <a:schemeClr val="lt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en-US" b="0" i="0" u="none" strike="noStrike" cap="none" dirty="0">
                <a:solidFill>
                  <a:schemeClr val="lt1"/>
                </a:solidFill>
                <a:latin typeface="Arial"/>
                <a:ea typeface="Arial"/>
                <a:cs typeface="Arial"/>
                <a:sym typeface="Arial"/>
              </a:rPr>
              <a:t xml:space="preserve"> </a:t>
            </a:r>
            <a:endParaRPr b="0" i="0" u="none" strike="noStrike" cap="none" dirty="0">
              <a:solidFill>
                <a:schemeClr val="lt1"/>
              </a:solidFill>
              <a:latin typeface="Arial"/>
              <a:ea typeface="Arial"/>
              <a:cs typeface="Arial"/>
              <a:sym typeface="Arial"/>
            </a:endParaRPr>
          </a:p>
        </p:txBody>
      </p:sp>
      <p:pic>
        <p:nvPicPr>
          <p:cNvPr id="247" name="Google Shape;247;p7" title="Logistics Deployment_bernd-dittrich on unsplash.jpg"/>
          <p:cNvPicPr preferRelativeResize="0"/>
          <p:nvPr/>
        </p:nvPicPr>
        <p:blipFill>
          <a:blip r:embed="rId3">
            <a:alphaModFix/>
          </a:blip>
          <a:stretch>
            <a:fillRect/>
          </a:stretch>
        </p:blipFill>
        <p:spPr>
          <a:xfrm>
            <a:off x="782500" y="1638350"/>
            <a:ext cx="5148375" cy="3658999"/>
          </a:xfrm>
          <a:prstGeom prst="rect">
            <a:avLst/>
          </a:prstGeom>
          <a:noFill/>
          <a:ln>
            <a:noFill/>
          </a:ln>
        </p:spPr>
      </p:pic>
      <p:sp>
        <p:nvSpPr>
          <p:cNvPr id="248" name="Google Shape;248;p7"/>
          <p:cNvSpPr txBox="1">
            <a:spLocks noGrp="1"/>
          </p:cNvSpPr>
          <p:nvPr>
            <p:ph type="sldNum" idx="12"/>
          </p:nvPr>
        </p:nvSpPr>
        <p:spPr>
          <a:xfrm>
            <a:off x="11267825" y="435900"/>
            <a:ext cx="566100" cy="3063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11</a:t>
            </a:fld>
            <a:endParaRPr/>
          </a:p>
        </p:txBody>
      </p:sp>
      <p:sp>
        <p:nvSpPr>
          <p:cNvPr id="249" name="Google Shape;249;p7"/>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54"/>
        <p:cNvGrpSpPr/>
        <p:nvPr/>
      </p:nvGrpSpPr>
      <p:grpSpPr>
        <a:xfrm>
          <a:off x="0" y="0"/>
          <a:ext cx="0" cy="0"/>
          <a:chOff x="0" y="0"/>
          <a:chExt cx="0" cy="0"/>
        </a:xfrm>
      </p:grpSpPr>
      <p:sp>
        <p:nvSpPr>
          <p:cNvPr id="255" name="Google Shape;255;p8"/>
          <p:cNvSpPr txBox="1">
            <a:spLocks noGrp="1"/>
          </p:cNvSpPr>
          <p:nvPr>
            <p:ph type="title"/>
          </p:nvPr>
        </p:nvSpPr>
        <p:spPr>
          <a:xfrm>
            <a:off x="601650" y="502400"/>
            <a:ext cx="7214482" cy="5616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dirty="0">
                <a:solidFill>
                  <a:srgbClr val="FFFFFF"/>
                </a:solidFill>
                <a:latin typeface="Arial"/>
                <a:ea typeface="Arial"/>
                <a:cs typeface="Arial"/>
                <a:sym typeface="Arial"/>
              </a:rPr>
              <a:t xml:space="preserve">What Underpins the </a:t>
            </a:r>
            <a:r>
              <a:rPr lang="en-US" sz="2800" b="0" i="0" u="none" dirty="0" err="1">
                <a:solidFill>
                  <a:srgbClr val="FFFFFF"/>
                </a:solidFill>
                <a:latin typeface="Arial"/>
                <a:ea typeface="Arial"/>
                <a:cs typeface="Arial"/>
                <a:sym typeface="Arial"/>
              </a:rPr>
              <a:t>PreEmpt</a:t>
            </a:r>
            <a:r>
              <a:rPr lang="en-US" sz="2800" b="0" i="0" u="none" dirty="0">
                <a:solidFill>
                  <a:srgbClr val="FFFFFF"/>
                </a:solidFill>
                <a:latin typeface="Arial"/>
                <a:ea typeface="Arial"/>
                <a:cs typeface="Arial"/>
                <a:sym typeface="Arial"/>
              </a:rPr>
              <a:t xml:space="preserve"> System</a:t>
            </a:r>
            <a:endParaRPr dirty="0"/>
          </a:p>
        </p:txBody>
      </p:sp>
      <p:sp>
        <p:nvSpPr>
          <p:cNvPr id="256" name="Google Shape;256;p8"/>
          <p:cNvSpPr txBox="1">
            <a:spLocks noGrp="1"/>
          </p:cNvSpPr>
          <p:nvPr>
            <p:ph type="body" idx="1"/>
          </p:nvPr>
        </p:nvSpPr>
        <p:spPr>
          <a:xfrm>
            <a:off x="470775" y="1264925"/>
            <a:ext cx="4758000" cy="4918800"/>
          </a:xfrm>
          <a:prstGeom prst="rect">
            <a:avLst/>
          </a:prstGeom>
          <a:noFill/>
          <a:ln>
            <a:noFill/>
          </a:ln>
        </p:spPr>
        <p:txBody>
          <a:bodyPr spcFirstLastPara="1" wrap="square" lIns="90000" tIns="45000" rIns="90000" bIns="45000" anchor="t" anchorCtr="0">
            <a:noAutofit/>
          </a:bodyPr>
          <a:lstStyle/>
          <a:p>
            <a:pPr marL="457200" lvl="0" indent="-330200" algn="l" rtl="0">
              <a:lnSpc>
                <a:spcPct val="115000"/>
              </a:lnSpc>
              <a:spcBef>
                <a:spcPts val="60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1,200+</a:t>
            </a:r>
            <a:r>
              <a:rPr lang="en-US" sz="1400" i="0" u="none" dirty="0">
                <a:solidFill>
                  <a:srgbClr val="FFFFFF"/>
                </a:solidFill>
                <a:latin typeface="Arial"/>
                <a:ea typeface="Arial"/>
                <a:cs typeface="Arial"/>
                <a:sym typeface="Arial"/>
              </a:rPr>
              <a:t xml:space="preserve"> </a:t>
            </a:r>
            <a:r>
              <a:rPr lang="en-US" sz="1400" dirty="0">
                <a:solidFill>
                  <a:srgbClr val="FFFFFF"/>
                </a:solidFill>
                <a:latin typeface="Arial"/>
                <a:ea typeface="Arial"/>
                <a:cs typeface="Arial"/>
                <a:sym typeface="Arial"/>
              </a:rPr>
              <a:t>design</a:t>
            </a:r>
            <a:r>
              <a:rPr lang="en-US" sz="1400" i="0" u="none" dirty="0">
                <a:solidFill>
                  <a:srgbClr val="FFFFFF"/>
                </a:solidFill>
                <a:latin typeface="Arial"/>
                <a:ea typeface="Arial"/>
                <a:cs typeface="Arial"/>
                <a:sym typeface="Arial"/>
              </a:rPr>
              <a:t xml:space="preserve"> and critical thinking</a:t>
            </a:r>
            <a:r>
              <a:rPr lang="en-US" sz="1400" dirty="0">
                <a:solidFill>
                  <a:srgbClr val="FFFFFF"/>
                </a:solidFill>
                <a:latin typeface="Arial"/>
                <a:ea typeface="Arial"/>
                <a:cs typeface="Arial"/>
                <a:sym typeface="Arial"/>
              </a:rPr>
              <a:t xml:space="preserve"> and prompts</a:t>
            </a:r>
            <a:endParaRPr sz="1400" dirty="0">
              <a:solidFill>
                <a:srgbClr val="FFFFFF"/>
              </a:solidFill>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5,000+</a:t>
            </a:r>
            <a:r>
              <a:rPr lang="en-US" sz="1400" i="0" u="none" dirty="0">
                <a:solidFill>
                  <a:srgbClr val="FFFFFF"/>
                </a:solidFill>
                <a:latin typeface="Arial"/>
                <a:ea typeface="Arial"/>
                <a:cs typeface="Arial"/>
                <a:sym typeface="Arial"/>
              </a:rPr>
              <a:t xml:space="preserve"> future-oriented</a:t>
            </a:r>
            <a:r>
              <a:rPr lang="en-US" sz="1400" dirty="0">
                <a:solidFill>
                  <a:srgbClr val="FFFFFF"/>
                </a:solidFill>
                <a:latin typeface="Arial"/>
                <a:ea typeface="Arial"/>
                <a:cs typeface="Arial"/>
                <a:sym typeface="Arial"/>
              </a:rPr>
              <a:t xml:space="preserve"> </a:t>
            </a:r>
            <a:r>
              <a:rPr lang="en-US" sz="1400" i="0" u="none" dirty="0">
                <a:solidFill>
                  <a:srgbClr val="FFFFFF"/>
                </a:solidFill>
                <a:latin typeface="Arial"/>
                <a:ea typeface="Arial"/>
                <a:cs typeface="Arial"/>
                <a:sym typeface="Arial"/>
              </a:rPr>
              <a:t>questions</a:t>
            </a:r>
            <a:endParaRPr sz="1400" dirty="0">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250+</a:t>
            </a:r>
            <a:r>
              <a:rPr lang="en-US" sz="1400" i="0" u="none" dirty="0">
                <a:solidFill>
                  <a:srgbClr val="FFFFFF"/>
                </a:solidFill>
                <a:latin typeface="Arial"/>
                <a:ea typeface="Arial"/>
                <a:cs typeface="Arial"/>
                <a:sym typeface="Arial"/>
              </a:rPr>
              <a:t xml:space="preserve"> scenarios and </a:t>
            </a:r>
            <a:r>
              <a:rPr lang="en-US" sz="1400" b="1" i="0" u="none" dirty="0">
                <a:solidFill>
                  <a:srgbClr val="FFFFFF"/>
                </a:solidFill>
                <a:latin typeface="Arial"/>
                <a:ea typeface="Arial"/>
                <a:cs typeface="Arial"/>
                <a:sym typeface="Arial"/>
              </a:rPr>
              <a:t>500+</a:t>
            </a:r>
            <a:r>
              <a:rPr lang="en-US" sz="1400" i="0" u="none" dirty="0">
                <a:solidFill>
                  <a:srgbClr val="FFFFFF"/>
                </a:solidFill>
                <a:latin typeface="Arial"/>
                <a:ea typeface="Arial"/>
                <a:cs typeface="Arial"/>
                <a:sym typeface="Arial"/>
              </a:rPr>
              <a:t xml:space="preserve"> innovative ideas per topic</a:t>
            </a:r>
            <a:endParaRPr sz="1400" dirty="0">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Specific prompts</a:t>
            </a:r>
            <a:r>
              <a:rPr lang="en-US" sz="1400" i="0" u="none" dirty="0">
                <a:solidFill>
                  <a:srgbClr val="FFFFFF"/>
                </a:solidFill>
                <a:latin typeface="Arial"/>
                <a:ea typeface="Arial"/>
                <a:cs typeface="Arial"/>
                <a:sym typeface="Arial"/>
              </a:rPr>
              <a:t xml:space="preserve"> for Operational</a:t>
            </a:r>
            <a:r>
              <a:rPr lang="en-US" sz="1400" dirty="0">
                <a:solidFill>
                  <a:srgbClr val="FFFFFF"/>
                </a:solidFill>
                <a:latin typeface="Arial"/>
                <a:ea typeface="Arial"/>
                <a:cs typeface="Arial"/>
                <a:sym typeface="Arial"/>
              </a:rPr>
              <a:t xml:space="preserve"> </a:t>
            </a:r>
            <a:r>
              <a:rPr lang="en-US" sz="1400" i="0" u="none" dirty="0">
                <a:solidFill>
                  <a:srgbClr val="FFFFFF"/>
                </a:solidFill>
                <a:latin typeface="Arial"/>
                <a:ea typeface="Arial"/>
                <a:cs typeface="Arial"/>
                <a:sym typeface="Arial"/>
              </a:rPr>
              <a:t>Resiliency</a:t>
            </a:r>
            <a:endParaRPr sz="1400" dirty="0"/>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ea typeface="Arial"/>
                <a:cs typeface="Arial"/>
                <a:sym typeface="Arial"/>
              </a:rPr>
              <a:t>Tools</a:t>
            </a:r>
            <a:r>
              <a:rPr lang="en-US" sz="1400" dirty="0">
                <a:solidFill>
                  <a:srgbClr val="FFFFFF"/>
                </a:solidFill>
                <a:latin typeface="Arial"/>
                <a:ea typeface="Arial"/>
                <a:cs typeface="Arial"/>
                <a:sym typeface="Arial"/>
              </a:rPr>
              <a:t xml:space="preserve"> for cross-disciplinary work</a:t>
            </a:r>
            <a:endParaRPr sz="1400" dirty="0">
              <a:solidFill>
                <a:srgbClr val="FFFFFF"/>
              </a:solidFill>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ea typeface="Arial"/>
                <a:cs typeface="Arial"/>
                <a:sym typeface="Arial"/>
              </a:rPr>
              <a:t>AI and humans</a:t>
            </a:r>
            <a:r>
              <a:rPr lang="en-US" sz="1400" dirty="0">
                <a:solidFill>
                  <a:srgbClr val="FFFFFF"/>
                </a:solidFill>
                <a:latin typeface="Arial"/>
                <a:ea typeface="Arial"/>
                <a:cs typeface="Arial"/>
                <a:sym typeface="Arial"/>
              </a:rPr>
              <a:t xml:space="preserve"> as co-creators</a:t>
            </a:r>
            <a:endParaRPr sz="1400" dirty="0"/>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ea typeface="Arial"/>
                <a:cs typeface="Arial"/>
                <a:sym typeface="Arial"/>
              </a:rPr>
              <a:t>Cost-plus per-run pricing</a:t>
            </a:r>
            <a:r>
              <a:rPr lang="en-US" sz="1400" dirty="0">
                <a:solidFill>
                  <a:srgbClr val="FFFFFF"/>
                </a:solidFill>
                <a:latin typeface="Arial"/>
                <a:ea typeface="Arial"/>
                <a:cs typeface="Arial"/>
                <a:sym typeface="Arial"/>
              </a:rPr>
              <a:t xml:space="preserve"> — surplus funds mission</a:t>
            </a:r>
            <a:endParaRPr sz="1400" dirty="0">
              <a:solidFill>
                <a:srgbClr val="FFFFFF"/>
              </a:solidFill>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rPr>
              <a:t xml:space="preserve">Part L — Unseen: </a:t>
            </a:r>
            <a:r>
              <a:rPr lang="en-US" sz="1400" dirty="0">
                <a:solidFill>
                  <a:srgbClr val="FFFFFF"/>
                </a:solidFill>
                <a:latin typeface="Arial"/>
              </a:rPr>
              <a:t>12-alert tool: surfaces member blindspots</a:t>
            </a:r>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rPr>
              <a:t xml:space="preserve">Part M — K*/Weather: </a:t>
            </a:r>
            <a:r>
              <a:rPr lang="en-US" sz="1400" dirty="0">
                <a:solidFill>
                  <a:srgbClr val="FFFFFF"/>
                </a:solidFill>
                <a:latin typeface="Arial"/>
              </a:rPr>
              <a:t>Eight-dimension competitor scoring, panel-validated</a:t>
            </a:r>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rPr>
              <a:t xml:space="preserve">Board Decision Architecture (BDA App 4): </a:t>
            </a:r>
            <a:r>
              <a:rPr lang="en-US" sz="1400" dirty="0">
                <a:solidFill>
                  <a:srgbClr val="FFFFFF"/>
                </a:solidFill>
                <a:latin typeface="Arial"/>
              </a:rPr>
              <a:t>Governance gap analysis, IGAB-approved</a:t>
            </a:r>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rPr>
              <a:t xml:space="preserve">55+ named strategic frameworks: </a:t>
            </a:r>
            <a:r>
              <a:rPr lang="en-US" sz="1400" dirty="0">
                <a:solidFill>
                  <a:srgbClr val="FFFFFF"/>
                </a:solidFill>
                <a:latin typeface="Arial"/>
              </a:rPr>
              <a:t>incl. Asymmetric Reversibility, Quiet Enclosure</a:t>
            </a:r>
            <a:endParaRPr sz="1400" dirty="0">
              <a:solidFill>
                <a:srgbClr val="FFFFFF"/>
              </a:solidFill>
              <a:latin typeface="Arial"/>
            </a:endParaRPr>
          </a:p>
        </p:txBody>
      </p:sp>
      <p:pic>
        <p:nvPicPr>
          <p:cNvPr id="257" name="Google Shape;257;p8" title="Screenshot 2025-05-15 150702.png"/>
          <p:cNvPicPr preferRelativeResize="0"/>
          <p:nvPr/>
        </p:nvPicPr>
        <p:blipFill rotWithShape="1">
          <a:blip r:embed="rId3">
            <a:alphaModFix/>
          </a:blip>
          <a:srcRect/>
          <a:stretch/>
        </p:blipFill>
        <p:spPr>
          <a:xfrm>
            <a:off x="5898600" y="1341125"/>
            <a:ext cx="5721102" cy="3343450"/>
          </a:xfrm>
          <a:prstGeom prst="rect">
            <a:avLst/>
          </a:prstGeom>
          <a:noFill/>
          <a:ln>
            <a:noFill/>
          </a:ln>
        </p:spPr>
      </p:pic>
      <p:sp>
        <p:nvSpPr>
          <p:cNvPr id="258" name="Google Shape;258;p8"/>
          <p:cNvSpPr txBox="1"/>
          <p:nvPr/>
        </p:nvSpPr>
        <p:spPr>
          <a:xfrm>
            <a:off x="5646325" y="4868375"/>
            <a:ext cx="5721000" cy="679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Char char="●"/>
            </a:pPr>
            <a:r>
              <a:rPr lang="en-US" sz="1600" b="1">
                <a:solidFill>
                  <a:srgbClr val="FFFFFF"/>
                </a:solidFill>
              </a:rPr>
              <a:t>Ethical and sustainable</a:t>
            </a:r>
            <a:r>
              <a:rPr lang="en-US" sz="1600">
                <a:solidFill>
                  <a:srgbClr val="FFFFFF"/>
                </a:solidFill>
              </a:rPr>
              <a:t xml:space="preserve"> with built-in self-regulation via Recursive Criticism &amp; Improvement (RCI)</a:t>
            </a:r>
            <a:endParaRPr sz="1600">
              <a:solidFill>
                <a:srgbClr val="FFFFFF"/>
              </a:solidFill>
            </a:endParaRPr>
          </a:p>
        </p:txBody>
      </p:sp>
      <p:sp>
        <p:nvSpPr>
          <p:cNvPr id="259" name="Google Shape;259;p8"/>
          <p:cNvSpPr txBox="1">
            <a:spLocks noGrp="1"/>
          </p:cNvSpPr>
          <p:nvPr>
            <p:ph type="sldNum" idx="12"/>
          </p:nvPr>
        </p:nvSpPr>
        <p:spPr>
          <a:xfrm>
            <a:off x="11269900" y="426200"/>
            <a:ext cx="578400" cy="323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12</a:t>
            </a:fld>
            <a:endParaRPr/>
          </a:p>
        </p:txBody>
      </p:sp>
      <p:sp>
        <p:nvSpPr>
          <p:cNvPr id="260" name="Google Shape;260;p8"/>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65"/>
        <p:cNvGrpSpPr/>
        <p:nvPr/>
      </p:nvGrpSpPr>
      <p:grpSpPr>
        <a:xfrm>
          <a:off x="0" y="0"/>
          <a:ext cx="0" cy="0"/>
          <a:chOff x="0" y="0"/>
          <a:chExt cx="0" cy="0"/>
        </a:xfrm>
      </p:grpSpPr>
      <p:sp>
        <p:nvSpPr>
          <p:cNvPr id="266" name="Google Shape;266;p9"/>
          <p:cNvSpPr txBox="1">
            <a:spLocks noGrp="1"/>
          </p:cNvSpPr>
          <p:nvPr>
            <p:ph type="title"/>
          </p:nvPr>
        </p:nvSpPr>
        <p:spPr>
          <a:xfrm>
            <a:off x="676650" y="490450"/>
            <a:ext cx="2932200" cy="57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200" b="0" i="0" u="none" dirty="0">
                <a:solidFill>
                  <a:srgbClr val="FFFFFF"/>
                </a:solidFill>
                <a:latin typeface="Arial"/>
                <a:ea typeface="Arial"/>
                <a:cs typeface="Arial"/>
                <a:sym typeface="Arial"/>
              </a:rPr>
              <a:t>Human Architects</a:t>
            </a:r>
            <a:endParaRPr dirty="0"/>
          </a:p>
        </p:txBody>
      </p:sp>
      <p:sp>
        <p:nvSpPr>
          <p:cNvPr id="267" name="Google Shape;267;p9"/>
          <p:cNvSpPr txBox="1">
            <a:spLocks noGrp="1"/>
          </p:cNvSpPr>
          <p:nvPr>
            <p:ph type="body" idx="1"/>
          </p:nvPr>
        </p:nvSpPr>
        <p:spPr>
          <a:xfrm>
            <a:off x="676650" y="921525"/>
            <a:ext cx="8038200" cy="383100"/>
          </a:xfrm>
          <a:prstGeom prst="rect">
            <a:avLst/>
          </a:prstGeom>
          <a:noFill/>
          <a:ln>
            <a:noFill/>
          </a:ln>
        </p:spPr>
        <p:txBody>
          <a:bodyPr spcFirstLastPara="1" wrap="square" lIns="90000" tIns="45000" rIns="90000" bIns="45000" anchor="t" anchorCtr="0">
            <a:noAutofit/>
          </a:bodyPr>
          <a:lstStyle/>
          <a:p>
            <a:pPr marL="3175" lvl="0" indent="0" algn="l" rtl="0">
              <a:lnSpc>
                <a:spcPct val="100000"/>
              </a:lnSpc>
              <a:spcBef>
                <a:spcPts val="0"/>
              </a:spcBef>
              <a:spcAft>
                <a:spcPts val="0"/>
              </a:spcAft>
              <a:buSzPts val="1800"/>
              <a:buNone/>
            </a:pPr>
            <a:r>
              <a:rPr lang="en-US" sz="1800" b="0" i="0" u="none">
                <a:solidFill>
                  <a:srgbClr val="FFFFFF"/>
                </a:solidFill>
                <a:latin typeface="Arial"/>
                <a:ea typeface="Arial"/>
                <a:cs typeface="Arial"/>
                <a:sym typeface="Arial"/>
              </a:rPr>
              <a:t xml:space="preserve">How humans shape every analysis PreEmpt.Life delivers — not as users, but as </a:t>
            </a:r>
            <a:r>
              <a:rPr lang="en-US" sz="1800">
                <a:solidFill>
                  <a:srgbClr val="FFFFFF"/>
                </a:solidFill>
                <a:latin typeface="Arial"/>
                <a:ea typeface="Arial"/>
                <a:cs typeface="Arial"/>
                <a:sym typeface="Arial"/>
              </a:rPr>
              <a:t>architects of the intelligence</a:t>
            </a:r>
            <a:r>
              <a:rPr lang="en-US" sz="1800" b="0" i="0" u="none">
                <a:solidFill>
                  <a:srgbClr val="FFFFFF"/>
                </a:solidFill>
                <a:latin typeface="Arial"/>
                <a:ea typeface="Arial"/>
                <a:cs typeface="Arial"/>
                <a:sym typeface="Arial"/>
              </a:rPr>
              <a:t xml:space="preserve"> </a:t>
            </a:r>
            <a:endParaRPr/>
          </a:p>
        </p:txBody>
      </p:sp>
      <p:sp>
        <p:nvSpPr>
          <p:cNvPr id="268" name="Google Shape;268;p9"/>
          <p:cNvSpPr txBox="1">
            <a:spLocks noGrp="1"/>
          </p:cNvSpPr>
          <p:nvPr>
            <p:ph type="body" idx="1"/>
          </p:nvPr>
        </p:nvSpPr>
        <p:spPr>
          <a:xfrm>
            <a:off x="6920700" y="1560875"/>
            <a:ext cx="4608600" cy="5047200"/>
          </a:xfrm>
          <a:prstGeom prst="rect">
            <a:avLst/>
          </a:prstGeom>
          <a:noFill/>
          <a:ln>
            <a:noFill/>
          </a:ln>
        </p:spPr>
        <p:txBody>
          <a:bodyPr spcFirstLastPara="1" wrap="square" lIns="90000" tIns="45000" rIns="90000" bIns="45000" anchor="t" anchorCtr="0">
            <a:noAutofit/>
          </a:bodyPr>
          <a:lstStyle/>
          <a:p>
            <a:pPr marL="457200" lvl="0" indent="-330200" algn="l" rtl="0">
              <a:lnSpc>
                <a:spcPct val="100000"/>
              </a:lnSpc>
              <a:spcBef>
                <a:spcPts val="400"/>
              </a:spcBef>
              <a:spcAft>
                <a:spcPts val="0"/>
              </a:spcAft>
              <a:buClr>
                <a:schemeClr val="lt1"/>
              </a:buClr>
              <a:buSzPts val="1600"/>
              <a:buFont typeface="Arial"/>
              <a:buChar char="●"/>
            </a:pPr>
            <a:r>
              <a:rPr lang="en-US" sz="1400" b="1" i="0" u="none" dirty="0">
                <a:solidFill>
                  <a:schemeClr val="lt1"/>
                </a:solidFill>
                <a:latin typeface="Arial"/>
                <a:ea typeface="Arial"/>
                <a:cs typeface="Arial"/>
                <a:sym typeface="Arial"/>
              </a:rPr>
              <a:t xml:space="preserve">Future Voices: </a:t>
            </a:r>
            <a:r>
              <a:rPr lang="en-US" sz="1400" b="0" i="0" u="none" dirty="0">
                <a:solidFill>
                  <a:schemeClr val="lt1"/>
                </a:solidFill>
                <a:latin typeface="Arial"/>
                <a:ea typeface="Arial"/>
                <a:cs typeface="Arial"/>
                <a:sym typeface="Arial"/>
              </a:rPr>
              <a:t>Named contributors — including strategic futurists and domain experts — are embedded as judgment layers within ALEXIS analysis. Not just consulted; architecturally present.</a:t>
            </a:r>
            <a:endParaRPr sz="1400" dirty="0">
              <a:solidFill>
                <a:schemeClr val="lt1"/>
              </a:solidFill>
            </a:endParaRPr>
          </a:p>
          <a:p>
            <a:pPr marL="0" lvl="0" indent="0" algn="l" rtl="0">
              <a:lnSpc>
                <a:spcPct val="100000"/>
              </a:lnSpc>
              <a:spcBef>
                <a:spcPts val="400"/>
              </a:spcBef>
              <a:spcAft>
                <a:spcPts val="0"/>
              </a:spcAft>
              <a:buNone/>
            </a:pPr>
            <a:endParaRPr sz="1400" b="0" i="0" u="none" dirty="0">
              <a:solidFill>
                <a:schemeClr val="lt1"/>
              </a:solidFill>
              <a:latin typeface="Arial"/>
              <a:ea typeface="Arial"/>
              <a:cs typeface="Arial"/>
              <a:sym typeface="Arial"/>
            </a:endParaRPr>
          </a:p>
          <a:p>
            <a:pPr marL="457200" lvl="0" indent="-330200" algn="l" rtl="0">
              <a:lnSpc>
                <a:spcPct val="100000"/>
              </a:lnSpc>
              <a:spcBef>
                <a:spcPts val="400"/>
              </a:spcBef>
              <a:spcAft>
                <a:spcPts val="0"/>
              </a:spcAft>
              <a:buClr>
                <a:schemeClr val="lt1"/>
              </a:buClr>
              <a:buSzPts val="1600"/>
              <a:buFont typeface="Arial"/>
              <a:buChar char="●"/>
            </a:pPr>
            <a:r>
              <a:rPr lang="en-US" sz="1400" b="1" dirty="0">
                <a:solidFill>
                  <a:schemeClr val="lt1"/>
                </a:solidFill>
                <a:latin typeface="Arial"/>
                <a:ea typeface="Arial"/>
                <a:cs typeface="Arial"/>
                <a:sym typeface="Arial"/>
              </a:rPr>
              <a:t>Critical Friends</a:t>
            </a:r>
            <a:r>
              <a:rPr lang="en-US" sz="1400" dirty="0">
                <a:solidFill>
                  <a:schemeClr val="lt1"/>
                </a:solidFill>
                <a:latin typeface="Arial"/>
                <a:ea typeface="Arial"/>
                <a:cs typeface="Arial"/>
                <a:sym typeface="Arial"/>
              </a:rPr>
              <a:t>: 100,000+ rotating global perspectives systematically challenge every output before delivery — structured dissent, not passive review</a:t>
            </a:r>
            <a:endParaRPr sz="1400" dirty="0"/>
          </a:p>
          <a:p>
            <a:pPr marL="0" lvl="0" indent="0" algn="l" rtl="0">
              <a:lnSpc>
                <a:spcPct val="100000"/>
              </a:lnSpc>
              <a:spcBef>
                <a:spcPts val="400"/>
              </a:spcBef>
              <a:spcAft>
                <a:spcPts val="0"/>
              </a:spcAft>
              <a:buNone/>
            </a:pPr>
            <a:endParaRPr sz="1400" dirty="0">
              <a:solidFill>
                <a:schemeClr val="lt1"/>
              </a:solidFill>
              <a:latin typeface="Arial"/>
              <a:ea typeface="Arial"/>
              <a:cs typeface="Arial"/>
              <a:sym typeface="Arial"/>
            </a:endParaRPr>
          </a:p>
          <a:p>
            <a:pPr marL="457200" lvl="0" indent="-330200" algn="l" rtl="0">
              <a:lnSpc>
                <a:spcPct val="100000"/>
              </a:lnSpc>
              <a:spcBef>
                <a:spcPts val="400"/>
              </a:spcBef>
              <a:spcAft>
                <a:spcPts val="0"/>
              </a:spcAft>
              <a:buClr>
                <a:schemeClr val="lt1"/>
              </a:buClr>
              <a:buSzPts val="1600"/>
              <a:buFont typeface="Arial"/>
              <a:buChar char="●"/>
            </a:pPr>
            <a:r>
              <a:rPr lang="en-US" sz="1400" b="1" i="0" u="none" dirty="0">
                <a:solidFill>
                  <a:schemeClr val="lt1"/>
                </a:solidFill>
                <a:latin typeface="Arial"/>
                <a:ea typeface="Arial"/>
                <a:cs typeface="Arial"/>
                <a:sym typeface="Arial"/>
              </a:rPr>
              <a:t xml:space="preserve">Have Your Say: </a:t>
            </a:r>
            <a:r>
              <a:rPr lang="en-US" sz="1400" b="0" i="0" u="none" dirty="0">
                <a:solidFill>
                  <a:schemeClr val="lt1"/>
                </a:solidFill>
                <a:latin typeface="Arial"/>
                <a:ea typeface="Arial"/>
                <a:cs typeface="Arial"/>
                <a:sym typeface="Arial"/>
              </a:rPr>
              <a:t>Human views, proprietary data, and challenges can be injected at any stage of the analysis cycle — updating the entire response, not just a section</a:t>
            </a:r>
            <a:endParaRPr sz="1400" dirty="0">
              <a:solidFill>
                <a:schemeClr val="lt1"/>
              </a:solidFill>
            </a:endParaRPr>
          </a:p>
          <a:p>
            <a:pPr marL="0" lvl="0" indent="0" algn="l" rtl="0">
              <a:lnSpc>
                <a:spcPct val="100000"/>
              </a:lnSpc>
              <a:spcBef>
                <a:spcPts val="400"/>
              </a:spcBef>
              <a:spcAft>
                <a:spcPts val="0"/>
              </a:spcAft>
              <a:buNone/>
            </a:pPr>
            <a:endParaRPr sz="1400" b="0" i="0" u="none" dirty="0">
              <a:solidFill>
                <a:schemeClr val="lt1"/>
              </a:solidFill>
              <a:latin typeface="Arial"/>
              <a:ea typeface="Arial"/>
              <a:cs typeface="Arial"/>
              <a:sym typeface="Arial"/>
            </a:endParaRPr>
          </a:p>
          <a:p>
            <a:pPr marL="457200" lvl="0" indent="-330200" algn="l" rtl="0">
              <a:lnSpc>
                <a:spcPct val="100000"/>
              </a:lnSpc>
              <a:spcBef>
                <a:spcPts val="400"/>
              </a:spcBef>
              <a:spcAft>
                <a:spcPts val="0"/>
              </a:spcAft>
              <a:buClr>
                <a:schemeClr val="lt1"/>
              </a:buClr>
              <a:buSzPts val="1600"/>
              <a:buFont typeface="Arial"/>
              <a:buChar char="●"/>
            </a:pPr>
            <a:r>
              <a:rPr lang="en-US" sz="1400" b="1" i="0" u="none" dirty="0">
                <a:solidFill>
                  <a:schemeClr val="lt1"/>
                </a:solidFill>
                <a:latin typeface="Arial"/>
                <a:ea typeface="Arial"/>
                <a:cs typeface="Arial"/>
                <a:sym typeface="Arial"/>
              </a:rPr>
              <a:t xml:space="preserve">Virtual Chairs: </a:t>
            </a:r>
            <a:r>
              <a:rPr lang="en-US" sz="1400" b="0" i="0" u="none" dirty="0">
                <a:solidFill>
                  <a:schemeClr val="lt1"/>
                </a:solidFill>
                <a:latin typeface="Arial"/>
                <a:ea typeface="Arial"/>
                <a:cs typeface="Arial"/>
                <a:sym typeface="Arial"/>
              </a:rPr>
              <a:t>Named external experts participate as standing governance voices within specific analysis domains — including Michael W. Wright (Strategic Futurist, Biomimetics International)</a:t>
            </a:r>
            <a:r>
              <a:rPr lang="en-US" sz="1400" dirty="0">
                <a:solidFill>
                  <a:schemeClr val="lt1"/>
                </a:solidFill>
                <a:latin typeface="Arial"/>
              </a:rPr>
              <a:t xml:space="preserve"> </a:t>
            </a:r>
            <a:endParaRPr sz="1400" dirty="0">
              <a:solidFill>
                <a:schemeClr val="lt1"/>
              </a:solidFill>
            </a:endParaRPr>
          </a:p>
          <a:p>
            <a:pPr marL="342900" lvl="0" indent="-342900" algn="l" rtl="0">
              <a:lnSpc>
                <a:spcPct val="99000"/>
              </a:lnSpc>
              <a:spcBef>
                <a:spcPts val="600"/>
              </a:spcBef>
              <a:spcAft>
                <a:spcPts val="0"/>
              </a:spcAft>
              <a:buSzPts val="1400"/>
              <a:buNone/>
            </a:pPr>
            <a:endParaRPr sz="1400" b="0" i="0" u="none" dirty="0">
              <a:solidFill>
                <a:schemeClr val="lt1"/>
              </a:solidFill>
              <a:latin typeface="Arial"/>
              <a:ea typeface="Arial"/>
              <a:cs typeface="Arial"/>
              <a:sym typeface="Arial"/>
            </a:endParaRPr>
          </a:p>
        </p:txBody>
      </p:sp>
      <p:pic>
        <p:nvPicPr>
          <p:cNvPr id="269" name="Google Shape;269;p9" title="Screenshot 2025-05-15 161219.png"/>
          <p:cNvPicPr preferRelativeResize="0"/>
          <p:nvPr/>
        </p:nvPicPr>
        <p:blipFill rotWithShape="1">
          <a:blip r:embed="rId3">
            <a:alphaModFix/>
          </a:blip>
          <a:srcRect/>
          <a:stretch/>
        </p:blipFill>
        <p:spPr>
          <a:xfrm>
            <a:off x="738850" y="1683350"/>
            <a:ext cx="5963700" cy="3810350"/>
          </a:xfrm>
          <a:prstGeom prst="rect">
            <a:avLst/>
          </a:prstGeom>
          <a:noFill/>
          <a:ln>
            <a:noFill/>
          </a:ln>
        </p:spPr>
      </p:pic>
      <p:sp>
        <p:nvSpPr>
          <p:cNvPr id="270" name="Google Shape;270;p9"/>
          <p:cNvSpPr/>
          <p:nvPr/>
        </p:nvSpPr>
        <p:spPr>
          <a:xfrm>
            <a:off x="891250" y="3448150"/>
            <a:ext cx="1625100" cy="1983600"/>
          </a:xfrm>
          <a:prstGeom prst="ellipse">
            <a:avLst/>
          </a:prstGeom>
          <a:noFill/>
          <a:ln w="38100" cap="flat" cmpd="sng">
            <a:solidFill>
              <a:srgbClr val="C6235F"/>
            </a:solidFill>
            <a:prstDash val="solid"/>
            <a:miter lim="800000"/>
            <a:headEnd type="none" w="sm" len="sm"/>
            <a:tailEnd type="none" w="sm" len="sm"/>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9"/>
          <p:cNvSpPr txBox="1">
            <a:spLocks noGrp="1"/>
          </p:cNvSpPr>
          <p:nvPr>
            <p:ph type="sldNum" idx="12"/>
          </p:nvPr>
        </p:nvSpPr>
        <p:spPr>
          <a:xfrm>
            <a:off x="11316450" y="438925"/>
            <a:ext cx="590700" cy="383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13</a:t>
            </a:fld>
            <a:endParaRPr/>
          </a:p>
        </p:txBody>
      </p:sp>
      <p:sp>
        <p:nvSpPr>
          <p:cNvPr id="272" name="Google Shape;272;p9"/>
          <p:cNvSpPr txBox="1"/>
          <p:nvPr/>
        </p:nvSpPr>
        <p:spPr>
          <a:xfrm>
            <a:off x="661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627100" y="399677"/>
            <a:ext cx="1650900" cy="5592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Pricing</a:t>
            </a:r>
            <a:endParaRPr/>
          </a:p>
        </p:txBody>
      </p:sp>
      <p:sp>
        <p:nvSpPr>
          <p:cNvPr id="279" name="Google Shape;279;p10"/>
          <p:cNvSpPr txBox="1">
            <a:spLocks noGrp="1"/>
          </p:cNvSpPr>
          <p:nvPr>
            <p:ph type="body" idx="1"/>
          </p:nvPr>
        </p:nvSpPr>
        <p:spPr>
          <a:xfrm>
            <a:off x="627100" y="1035075"/>
            <a:ext cx="5786100" cy="5560800"/>
          </a:xfrm>
          <a:prstGeom prst="rect">
            <a:avLst/>
          </a:prstGeom>
          <a:noFill/>
          <a:ln>
            <a:noFill/>
          </a:ln>
        </p:spPr>
        <p:txBody>
          <a:bodyPr spcFirstLastPara="1" wrap="square" lIns="90000" tIns="0" rIns="90000" bIns="0" anchor="t" anchorCtr="0">
            <a:noAutofit/>
          </a:bodyPr>
          <a:lstStyle/>
          <a:p>
            <a:pPr marL="0" lvl="0" indent="0" algn="l" rtl="0">
              <a:lnSpc>
                <a:spcPct val="100000"/>
              </a:lnSpc>
              <a:spcBef>
                <a:spcPts val="0"/>
              </a:spcBef>
              <a:spcAft>
                <a:spcPts val="0"/>
              </a:spcAft>
              <a:buSzPts val="2000"/>
              <a:buNone/>
            </a:pPr>
            <a:r>
              <a:rPr lang="en-US" sz="1400" b="1" i="0" u="none" dirty="0">
                <a:solidFill>
                  <a:schemeClr val="accent3"/>
                </a:solidFill>
                <a:latin typeface="Arial"/>
                <a:ea typeface="Arial"/>
                <a:cs typeface="Arial"/>
                <a:sym typeface="Arial"/>
              </a:rPr>
              <a:t>W</a:t>
            </a:r>
            <a:r>
              <a:rPr lang="en-US" sz="1400" b="1" dirty="0">
                <a:solidFill>
                  <a:schemeClr val="accent3"/>
                </a:solidFill>
                <a:latin typeface="Arial"/>
                <a:ea typeface="Arial"/>
                <a:cs typeface="Arial"/>
                <a:sym typeface="Arial"/>
              </a:rPr>
              <a:t>e are pioneers</a:t>
            </a:r>
            <a:r>
              <a:rPr lang="en-US" sz="1400" b="1" i="0" u="none" dirty="0">
                <a:solidFill>
                  <a:schemeClr val="accent3"/>
                </a:solidFill>
                <a:latin typeface="Arial"/>
                <a:ea typeface="Arial"/>
                <a:cs typeface="Arial"/>
                <a:sym typeface="Arial"/>
              </a:rPr>
              <a:t xml:space="preserve"> in</a:t>
            </a:r>
            <a:r>
              <a:rPr lang="en-US" sz="1400" dirty="0">
                <a:solidFill>
                  <a:schemeClr val="accent3"/>
                </a:solidFill>
                <a:latin typeface="Arial"/>
                <a:ea typeface="Arial"/>
                <a:cs typeface="Arial"/>
                <a:sym typeface="Arial"/>
              </a:rPr>
              <a:t xml:space="preserve"> </a:t>
            </a:r>
            <a:r>
              <a:rPr lang="en-US" sz="1400" b="1" i="0" u="none" dirty="0">
                <a:solidFill>
                  <a:schemeClr val="accent3"/>
                </a:solidFill>
                <a:latin typeface="Arial"/>
                <a:ea typeface="Arial"/>
                <a:cs typeface="Arial"/>
                <a:sym typeface="Arial"/>
              </a:rPr>
              <a:t>P</a:t>
            </a:r>
            <a:r>
              <a:rPr lang="en-US" sz="1400" b="1" dirty="0">
                <a:solidFill>
                  <a:schemeClr val="accent3"/>
                </a:solidFill>
                <a:latin typeface="Arial"/>
                <a:ea typeface="Arial"/>
                <a:cs typeface="Arial"/>
                <a:sym typeface="Arial"/>
              </a:rPr>
              <a:t>rice</a:t>
            </a:r>
            <a:r>
              <a:rPr lang="en-US" sz="1400" b="1" i="0" u="none" dirty="0">
                <a:solidFill>
                  <a:schemeClr val="accent3"/>
                </a:solidFill>
                <a:latin typeface="Arial"/>
                <a:ea typeface="Arial"/>
                <a:cs typeface="Arial"/>
                <a:sym typeface="Arial"/>
              </a:rPr>
              <a:t xml:space="preserve"> </a:t>
            </a:r>
            <a:r>
              <a:rPr lang="en-US" sz="1400" b="1" dirty="0">
                <a:solidFill>
                  <a:schemeClr val="accent3"/>
                </a:solidFill>
                <a:latin typeface="Arial"/>
                <a:ea typeface="Arial"/>
                <a:cs typeface="Arial"/>
                <a:sym typeface="Arial"/>
              </a:rPr>
              <a:t>Competitiveness</a:t>
            </a:r>
            <a:r>
              <a:rPr lang="en-US" sz="1400" dirty="0">
                <a:solidFill>
                  <a:schemeClr val="accent3"/>
                </a:solidFill>
                <a:latin typeface="Arial"/>
                <a:ea typeface="Arial"/>
                <a:cs typeface="Arial"/>
                <a:sym typeface="Arial"/>
              </a:rPr>
              <a:t xml:space="preserve"> </a:t>
            </a:r>
            <a:r>
              <a:rPr lang="en-US" sz="1400" b="1" i="0" u="none" dirty="0">
                <a:solidFill>
                  <a:schemeClr val="accent3"/>
                </a:solidFill>
                <a:latin typeface="Arial"/>
                <a:ea typeface="Arial"/>
                <a:cs typeface="Arial"/>
                <a:sym typeface="Arial"/>
              </a:rPr>
              <a:t>and V</a:t>
            </a:r>
            <a:r>
              <a:rPr lang="en-US" sz="1400" b="1" dirty="0">
                <a:solidFill>
                  <a:schemeClr val="accent3"/>
                </a:solidFill>
                <a:latin typeface="Arial"/>
                <a:ea typeface="Arial"/>
                <a:cs typeface="Arial"/>
                <a:sym typeface="Arial"/>
              </a:rPr>
              <a:t>alue</a:t>
            </a:r>
            <a:r>
              <a:rPr lang="en-US" sz="1400" b="1" i="0" u="none" dirty="0">
                <a:solidFill>
                  <a:schemeClr val="accent3"/>
                </a:solidFill>
                <a:latin typeface="Arial"/>
                <a:ea typeface="Arial"/>
                <a:cs typeface="Arial"/>
                <a:sym typeface="Arial"/>
              </a:rPr>
              <a:t xml:space="preserve"> </a:t>
            </a:r>
            <a:r>
              <a:rPr lang="en-US" sz="1400" b="1" dirty="0">
                <a:solidFill>
                  <a:schemeClr val="accent3"/>
                </a:solidFill>
                <a:latin typeface="Arial"/>
                <a:ea typeface="Arial"/>
                <a:cs typeface="Arial"/>
                <a:sym typeface="Arial"/>
              </a:rPr>
              <a:t>for</a:t>
            </a:r>
            <a:r>
              <a:rPr lang="en-US" sz="1400" b="1" i="0" u="none" dirty="0">
                <a:solidFill>
                  <a:schemeClr val="accent3"/>
                </a:solidFill>
                <a:latin typeface="Arial"/>
                <a:ea typeface="Arial"/>
                <a:cs typeface="Arial"/>
                <a:sym typeface="Arial"/>
              </a:rPr>
              <a:t xml:space="preserve"> M</a:t>
            </a:r>
            <a:r>
              <a:rPr lang="en-US" sz="1400" b="1" dirty="0">
                <a:solidFill>
                  <a:schemeClr val="accent3"/>
                </a:solidFill>
                <a:latin typeface="Arial"/>
                <a:ea typeface="Arial"/>
                <a:cs typeface="Arial"/>
                <a:sym typeface="Arial"/>
              </a:rPr>
              <a:t>oney</a:t>
            </a:r>
            <a:endParaRPr sz="1400" dirty="0">
              <a:solidFill>
                <a:schemeClr val="accent3"/>
              </a:solidFill>
              <a:latin typeface="Arial"/>
              <a:ea typeface="Arial"/>
              <a:cs typeface="Arial"/>
              <a:sym typeface="Arial"/>
            </a:endParaRPr>
          </a:p>
          <a:p>
            <a:pPr marL="0" lvl="0" indent="0" algn="l" rtl="0">
              <a:lnSpc>
                <a:spcPct val="100000"/>
              </a:lnSpc>
              <a:spcBef>
                <a:spcPts val="1000"/>
              </a:spcBef>
              <a:spcAft>
                <a:spcPts val="0"/>
              </a:spcAft>
              <a:buSzPts val="2000"/>
              <a:buNone/>
            </a:pPr>
            <a:endParaRPr sz="1400" b="1" i="0" u="none" dirty="0">
              <a:solidFill>
                <a:schemeClr val="accent3"/>
              </a:solidFill>
              <a:latin typeface="Arial"/>
              <a:ea typeface="Arial"/>
              <a:cs typeface="Arial"/>
              <a:sym typeface="Arial"/>
            </a:endParaRPr>
          </a:p>
          <a:p>
            <a:pPr marL="457200" lvl="0" indent="-330200" algn="l" rtl="0">
              <a:lnSpc>
                <a:spcPct val="100000"/>
              </a:lnSpc>
              <a:spcBef>
                <a:spcPts val="0"/>
              </a:spcBef>
              <a:spcAft>
                <a:spcPts val="0"/>
              </a:spcAft>
              <a:buClr>
                <a:schemeClr val="accent3"/>
              </a:buClr>
              <a:buSzPts val="1600"/>
              <a:buChar char="●"/>
            </a:pPr>
            <a:r>
              <a:rPr lang="en-US" sz="1400" b="1" i="0" u="none" dirty="0">
                <a:solidFill>
                  <a:schemeClr val="accent3"/>
                </a:solidFill>
                <a:latin typeface="Arial"/>
                <a:ea typeface="Arial"/>
                <a:cs typeface="Arial"/>
                <a:sym typeface="Arial"/>
              </a:rPr>
              <a:t>Shock (15 min):</a:t>
            </a:r>
            <a:r>
              <a:rPr lang="en-US" sz="1400" i="0" u="none" dirty="0">
                <a:solidFill>
                  <a:schemeClr val="accent3"/>
                </a:solidFill>
                <a:latin typeface="Arial"/>
                <a:ea typeface="Arial"/>
                <a:cs typeface="Arial"/>
                <a:sym typeface="Arial"/>
              </a:rPr>
              <a:t xml:space="preserve"> FREE — instant diagnostic entry point</a:t>
            </a:r>
            <a:endParaRPr sz="1400" dirty="0">
              <a:solidFill>
                <a:schemeClr val="accent3"/>
              </a:solidFill>
              <a:latin typeface="Arial"/>
              <a:ea typeface="Arial"/>
              <a:cs typeface="Arial"/>
              <a:sym typeface="Arial"/>
            </a:endParaRPr>
          </a:p>
          <a:p>
            <a:pPr marL="457200" lvl="0" indent="0" algn="l" rtl="0">
              <a:lnSpc>
                <a:spcPct val="100000"/>
              </a:lnSpc>
              <a:spcBef>
                <a:spcPts val="0"/>
              </a:spcBef>
              <a:spcAft>
                <a:spcPts val="0"/>
              </a:spcAft>
              <a:buNone/>
            </a:pPr>
            <a:endParaRPr sz="1400" b="1" dirty="0">
              <a:solidFill>
                <a:schemeClr val="accent3"/>
              </a:solidFill>
              <a:latin typeface="Arial"/>
              <a:ea typeface="Arial"/>
              <a:cs typeface="Arial"/>
              <a:sym typeface="Arial"/>
            </a:endParaRPr>
          </a:p>
          <a:p>
            <a:pPr marL="457200" lvl="0" indent="-330200" algn="l" rtl="0">
              <a:lnSpc>
                <a:spcPct val="100000"/>
              </a:lnSpc>
              <a:spcBef>
                <a:spcPts val="0"/>
              </a:spcBef>
              <a:spcAft>
                <a:spcPts val="0"/>
              </a:spcAft>
              <a:buClr>
                <a:schemeClr val="accent3"/>
              </a:buClr>
              <a:buSzPts val="1600"/>
              <a:buChar char="●"/>
            </a:pPr>
            <a:r>
              <a:rPr lang="en-US" sz="1400" b="1" i="0" u="none" dirty="0">
                <a:solidFill>
                  <a:schemeClr val="accent3"/>
                </a:solidFill>
                <a:latin typeface="Arial"/>
                <a:ea typeface="Arial"/>
                <a:cs typeface="Arial"/>
                <a:sym typeface="Arial"/>
              </a:rPr>
              <a:t>Strategist (3-day analysis):</a:t>
            </a:r>
            <a:r>
              <a:rPr lang="en-US" sz="1400" i="0" u="none" dirty="0">
                <a:solidFill>
                  <a:schemeClr val="accent3"/>
                </a:solidFill>
                <a:latin typeface="Arial"/>
                <a:ea typeface="Arial"/>
                <a:cs typeface="Arial"/>
                <a:sym typeface="Arial"/>
              </a:rPr>
              <a:t xml:space="preserve"> $4,960 per annum — full strategic depth and Laboratory</a:t>
            </a:r>
            <a:r>
              <a:rPr lang="en-US" sz="1400" dirty="0">
                <a:solidFill>
                  <a:schemeClr val="accent3"/>
                </a:solidFill>
                <a:latin typeface="Arial"/>
                <a:ea typeface="Arial"/>
                <a:cs typeface="Arial"/>
                <a:sym typeface="Arial"/>
              </a:rPr>
              <a:t xml:space="preserve"> </a:t>
            </a:r>
            <a:endParaRPr sz="1400" i="0" u="none" dirty="0">
              <a:solidFill>
                <a:schemeClr val="accent3"/>
              </a:solidFill>
              <a:latin typeface="Arial"/>
              <a:ea typeface="Arial"/>
              <a:cs typeface="Arial"/>
              <a:sym typeface="Arial"/>
            </a:endParaRPr>
          </a:p>
          <a:p>
            <a:pPr marL="457200" lvl="0" indent="0" algn="l" rtl="0">
              <a:lnSpc>
                <a:spcPct val="100000"/>
              </a:lnSpc>
              <a:spcBef>
                <a:spcPts val="0"/>
              </a:spcBef>
              <a:spcAft>
                <a:spcPts val="0"/>
              </a:spcAft>
              <a:buNone/>
            </a:pPr>
            <a:endParaRPr sz="1400" b="1" dirty="0">
              <a:solidFill>
                <a:schemeClr val="accent3"/>
              </a:solidFill>
              <a:latin typeface="Arial"/>
              <a:ea typeface="Arial"/>
              <a:cs typeface="Arial"/>
              <a:sym typeface="Arial"/>
            </a:endParaRPr>
          </a:p>
          <a:p>
            <a:pPr marL="457200" lvl="0" indent="-330200" algn="l" rtl="0">
              <a:lnSpc>
                <a:spcPct val="100000"/>
              </a:lnSpc>
              <a:spcBef>
                <a:spcPts val="0"/>
              </a:spcBef>
              <a:spcAft>
                <a:spcPts val="0"/>
              </a:spcAft>
              <a:buClr>
                <a:schemeClr val="accent3"/>
              </a:buClr>
              <a:buSzPts val="1600"/>
              <a:buChar char="●"/>
            </a:pPr>
            <a:r>
              <a:rPr lang="en-US" sz="1400" b="1" i="0" u="none" dirty="0">
                <a:solidFill>
                  <a:schemeClr val="accent3"/>
                </a:solidFill>
                <a:latin typeface="Arial"/>
                <a:ea typeface="Arial"/>
                <a:cs typeface="Arial"/>
                <a:sym typeface="Arial"/>
              </a:rPr>
              <a:t>Significant cost savings</a:t>
            </a:r>
            <a:r>
              <a:rPr lang="en-US" sz="1400" i="0" u="none" dirty="0">
                <a:solidFill>
                  <a:schemeClr val="accent3"/>
                </a:solidFill>
                <a:latin typeface="Arial"/>
                <a:ea typeface="Arial"/>
                <a:cs typeface="Arial"/>
                <a:sym typeface="Arial"/>
              </a:rPr>
              <a:t xml:space="preserve"> compared</a:t>
            </a:r>
            <a:r>
              <a:rPr lang="en-US" sz="1400" dirty="0">
                <a:solidFill>
                  <a:schemeClr val="accent3"/>
                </a:solidFill>
                <a:latin typeface="Arial"/>
                <a:ea typeface="Arial"/>
                <a:cs typeface="Arial"/>
                <a:sym typeface="Arial"/>
              </a:rPr>
              <a:t xml:space="preserve"> </a:t>
            </a:r>
            <a:r>
              <a:rPr lang="en-US" sz="1400" i="0" u="none" dirty="0">
                <a:solidFill>
                  <a:schemeClr val="accent3"/>
                </a:solidFill>
                <a:latin typeface="Arial"/>
                <a:ea typeface="Arial"/>
                <a:cs typeface="Arial"/>
                <a:sym typeface="Arial"/>
              </a:rPr>
              <a:t>to traditional</a:t>
            </a:r>
            <a:r>
              <a:rPr lang="en-US" sz="1400" dirty="0">
                <a:solidFill>
                  <a:schemeClr val="accent3"/>
                </a:solidFill>
                <a:latin typeface="Arial"/>
                <a:ea typeface="Arial"/>
                <a:cs typeface="Arial"/>
                <a:sym typeface="Arial"/>
              </a:rPr>
              <a:t xml:space="preserve"> </a:t>
            </a:r>
            <a:r>
              <a:rPr lang="en-US" sz="1400" i="0" u="none" dirty="0">
                <a:solidFill>
                  <a:schemeClr val="accent3"/>
                </a:solidFill>
                <a:latin typeface="Arial"/>
                <a:ea typeface="Arial"/>
                <a:cs typeface="Arial"/>
                <a:sym typeface="Arial"/>
              </a:rPr>
              <a:t>consultancies</a:t>
            </a:r>
            <a:endParaRPr sz="1400" i="0" u="none" dirty="0">
              <a:solidFill>
                <a:schemeClr val="accent3"/>
              </a:solidFill>
              <a:latin typeface="Arial"/>
              <a:ea typeface="Arial"/>
              <a:cs typeface="Arial"/>
              <a:sym typeface="Arial"/>
            </a:endParaRPr>
          </a:p>
          <a:p>
            <a:pPr marL="457200" lvl="0" indent="0" algn="l" rtl="0">
              <a:lnSpc>
                <a:spcPct val="100000"/>
              </a:lnSpc>
              <a:spcBef>
                <a:spcPts val="0"/>
              </a:spcBef>
              <a:spcAft>
                <a:spcPts val="0"/>
              </a:spcAft>
              <a:buNone/>
            </a:pPr>
            <a:endParaRPr sz="1400" b="1" dirty="0">
              <a:solidFill>
                <a:srgbClr val="FF0000"/>
              </a:solidFill>
              <a:latin typeface="Arial"/>
              <a:ea typeface="Arial"/>
              <a:cs typeface="Arial"/>
              <a:sym typeface="Arial"/>
            </a:endParaRPr>
          </a:p>
          <a:p>
            <a:pPr marL="457200" lvl="0" indent="-330200" algn="l" rtl="0">
              <a:lnSpc>
                <a:spcPct val="100000"/>
              </a:lnSpc>
              <a:spcBef>
                <a:spcPts val="0"/>
              </a:spcBef>
              <a:spcAft>
                <a:spcPts val="0"/>
              </a:spcAft>
              <a:buClr>
                <a:schemeClr val="accent3"/>
              </a:buClr>
              <a:buSzPts val="1600"/>
              <a:buChar char="●"/>
            </a:pPr>
            <a:r>
              <a:rPr lang="en-US" sz="1400" dirty="0">
                <a:solidFill>
                  <a:schemeClr val="bg1"/>
                </a:solidFill>
                <a:latin typeface="Arial"/>
                <a:ea typeface="Arial"/>
                <a:cs typeface="Arial"/>
                <a:sym typeface="Arial"/>
              </a:rPr>
              <a:t>Per-run pricing available across all tiers — unique in the market: rivals charge annual or per-project only</a:t>
            </a:r>
          </a:p>
          <a:p>
            <a:pPr marL="457200" lvl="0" indent="0" algn="l" rtl="0">
              <a:lnSpc>
                <a:spcPct val="100000"/>
              </a:lnSpc>
              <a:spcBef>
                <a:spcPts val="0"/>
              </a:spcBef>
              <a:spcAft>
                <a:spcPts val="0"/>
              </a:spcAft>
              <a:buNone/>
            </a:pPr>
            <a:endParaRPr sz="1400" dirty="0">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i="0" u="none" dirty="0">
              <a:solidFill>
                <a:schemeClr val="accent3"/>
              </a:solidFill>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dirty="0">
              <a:solidFill>
                <a:schemeClr val="accent3"/>
              </a:solidFill>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i="0" u="none" dirty="0">
              <a:solidFill>
                <a:schemeClr val="accent3"/>
              </a:solidFill>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dirty="0">
              <a:solidFill>
                <a:schemeClr val="accent3"/>
              </a:solidFill>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i="0" u="none" dirty="0">
              <a:solidFill>
                <a:schemeClr val="accent3"/>
              </a:solidFill>
              <a:latin typeface="Arial"/>
              <a:ea typeface="Arial"/>
              <a:cs typeface="Arial"/>
              <a:sym typeface="Arial"/>
            </a:endParaRPr>
          </a:p>
          <a:p>
            <a:pPr marL="0" lvl="0" indent="457200" algn="ctr" rtl="0">
              <a:lnSpc>
                <a:spcPct val="80000"/>
              </a:lnSpc>
              <a:spcBef>
                <a:spcPts val="500"/>
              </a:spcBef>
              <a:spcAft>
                <a:spcPts val="0"/>
              </a:spcAft>
              <a:buSzPts val="1800"/>
              <a:buNone/>
            </a:pPr>
            <a:r>
              <a:rPr lang="en-US" sz="1400" i="0" u="none" dirty="0">
                <a:solidFill>
                  <a:schemeClr val="accent3"/>
                </a:solidFill>
                <a:latin typeface="Arial"/>
                <a:ea typeface="Arial"/>
                <a:cs typeface="Arial"/>
                <a:sym typeface="Arial"/>
              </a:rPr>
              <a:t>WE WILL COMMODITISE DECISION INTELLIGENCE</a:t>
            </a:r>
            <a:endParaRPr sz="1400" dirty="0">
              <a:solidFill>
                <a:schemeClr val="accent3"/>
              </a:solidFill>
              <a:latin typeface="Arial"/>
              <a:ea typeface="Arial"/>
              <a:cs typeface="Arial"/>
              <a:sym typeface="Arial"/>
            </a:endParaRPr>
          </a:p>
          <a:p>
            <a:pPr marL="0" lvl="0" indent="457200" algn="ctr" rtl="0">
              <a:lnSpc>
                <a:spcPct val="80000"/>
              </a:lnSpc>
              <a:spcBef>
                <a:spcPts val="500"/>
              </a:spcBef>
              <a:spcAft>
                <a:spcPts val="0"/>
              </a:spcAft>
              <a:buSzPts val="1800"/>
              <a:buNone/>
            </a:pPr>
            <a:r>
              <a:rPr lang="en-US" sz="1400" i="0" u="none" dirty="0">
                <a:solidFill>
                  <a:schemeClr val="accent3"/>
                </a:solidFill>
                <a:latin typeface="Arial"/>
                <a:ea typeface="Arial"/>
                <a:cs typeface="Arial"/>
                <a:sym typeface="Arial"/>
              </a:rPr>
              <a:t>FOR THE BENEFIT OF ALL</a:t>
            </a:r>
            <a:endParaRPr sz="1400" i="0" u="none" dirty="0">
              <a:solidFill>
                <a:schemeClr val="accent3"/>
              </a:solidFill>
              <a:latin typeface="Arial"/>
              <a:ea typeface="Arial"/>
              <a:cs typeface="Arial"/>
              <a:sym typeface="Arial"/>
            </a:endParaRPr>
          </a:p>
        </p:txBody>
      </p:sp>
      <p:pic>
        <p:nvPicPr>
          <p:cNvPr id="280" name="Google Shape;280;p10"/>
          <p:cNvPicPr preferRelativeResize="0"/>
          <p:nvPr/>
        </p:nvPicPr>
        <p:blipFill rotWithShape="1">
          <a:blip r:embed="rId3">
            <a:alphaModFix/>
          </a:blip>
          <a:srcRect/>
          <a:stretch/>
        </p:blipFill>
        <p:spPr>
          <a:xfrm>
            <a:off x="6863275" y="1035075"/>
            <a:ext cx="4613026" cy="3101300"/>
          </a:xfrm>
          <a:prstGeom prst="rect">
            <a:avLst/>
          </a:prstGeom>
          <a:noFill/>
          <a:ln>
            <a:noFill/>
          </a:ln>
        </p:spPr>
      </p:pic>
      <p:sp>
        <p:nvSpPr>
          <p:cNvPr id="281" name="Google Shape;281;p10"/>
          <p:cNvSpPr txBox="1"/>
          <p:nvPr/>
        </p:nvSpPr>
        <p:spPr>
          <a:xfrm>
            <a:off x="6817925" y="4345375"/>
            <a:ext cx="4703700" cy="1860594"/>
          </a:xfrm>
          <a:prstGeom prst="rect">
            <a:avLst/>
          </a:prstGeom>
          <a:noFill/>
          <a:ln>
            <a:noFill/>
          </a:ln>
        </p:spPr>
        <p:txBody>
          <a:bodyPr spcFirstLastPara="1" wrap="square" lIns="90000" tIns="45000" rIns="90000" bIns="45000" anchor="t" anchorCtr="0">
            <a:spAutoFit/>
          </a:bodyPr>
          <a:lstStyle/>
          <a:p>
            <a:pPr marL="215900" marR="0" lvl="0" indent="-214311" algn="l" rtl="0">
              <a:lnSpc>
                <a:spcPct val="115000"/>
              </a:lnSpc>
              <a:spcBef>
                <a:spcPts val="0"/>
              </a:spcBef>
              <a:spcAft>
                <a:spcPts val="0"/>
              </a:spcAft>
              <a:buClr>
                <a:srgbClr val="FFFFFF"/>
              </a:buClr>
              <a:buSzPts val="1600"/>
              <a:buFont typeface="Arial"/>
              <a:buNone/>
            </a:pPr>
            <a:r>
              <a:rPr lang="en-US" sz="1600" b="1" i="0" u="none" strike="noStrike" cap="none" dirty="0">
                <a:solidFill>
                  <a:schemeClr val="accent3"/>
                </a:solidFill>
                <a:latin typeface="Arial"/>
                <a:ea typeface="Arial"/>
                <a:cs typeface="Arial"/>
                <a:sym typeface="Arial"/>
              </a:rPr>
              <a:t>Four Tiers. One Mission.</a:t>
            </a:r>
            <a:endParaRPr sz="1400" b="1"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Shock — Free (15 min, diagnostic entry)</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Explorer — 1-day horizon (Simple)</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Navigator — 2-day deep analysis (Complicated)</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Strategist — 3-day full strategic analysis (Complex)</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Crisis Counsel — Chaotic scenarios, separate lane</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Cost-plus model: surplus reinvested in mission and lower prices</a:t>
            </a:r>
            <a:endParaRPr b="0" i="0" u="none" strike="noStrike" cap="none" dirty="0">
              <a:solidFill>
                <a:srgbClr val="C00000"/>
              </a:solidFill>
              <a:latin typeface="Arial"/>
              <a:ea typeface="Arial"/>
              <a:cs typeface="Arial"/>
              <a:sym typeface="Arial"/>
            </a:endParaRPr>
          </a:p>
        </p:txBody>
      </p:sp>
      <p:sp>
        <p:nvSpPr>
          <p:cNvPr id="282" name="Google Shape;282;p10"/>
          <p:cNvSpPr txBox="1">
            <a:spLocks noGrp="1"/>
          </p:cNvSpPr>
          <p:nvPr>
            <p:ph type="sldNum" idx="12"/>
          </p:nvPr>
        </p:nvSpPr>
        <p:spPr>
          <a:xfrm>
            <a:off x="11321300" y="426775"/>
            <a:ext cx="590700" cy="323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14</a:t>
            </a:fld>
            <a:endParaRPr/>
          </a:p>
        </p:txBody>
      </p:sp>
      <p:sp>
        <p:nvSpPr>
          <p:cNvPr id="283" name="Google Shape;283;p10"/>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88"/>
        <p:cNvGrpSpPr/>
        <p:nvPr/>
      </p:nvGrpSpPr>
      <p:grpSpPr>
        <a:xfrm>
          <a:off x="0" y="0"/>
          <a:ext cx="0" cy="0"/>
          <a:chOff x="0" y="0"/>
          <a:chExt cx="0" cy="0"/>
        </a:xfrm>
      </p:grpSpPr>
      <p:sp>
        <p:nvSpPr>
          <p:cNvPr id="289" name="Google Shape;289;p11"/>
          <p:cNvSpPr txBox="1">
            <a:spLocks noGrp="1"/>
          </p:cNvSpPr>
          <p:nvPr>
            <p:ph type="title"/>
          </p:nvPr>
        </p:nvSpPr>
        <p:spPr>
          <a:xfrm>
            <a:off x="623875" y="646100"/>
            <a:ext cx="5743500" cy="5535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Ethics and Sustainability</a:t>
            </a:r>
            <a:r>
              <a:rPr lang="en-US" sz="2800">
                <a:latin typeface="Arial"/>
                <a:ea typeface="Arial"/>
                <a:cs typeface="Arial"/>
                <a:sym typeface="Arial"/>
              </a:rPr>
              <a:t xml:space="preserve"> </a:t>
            </a:r>
            <a:r>
              <a:rPr lang="en-US" sz="2800" b="0" i="0" u="none">
                <a:solidFill>
                  <a:srgbClr val="FFFFFF"/>
                </a:solidFill>
                <a:latin typeface="Arial"/>
                <a:ea typeface="Arial"/>
                <a:cs typeface="Arial"/>
                <a:sym typeface="Arial"/>
              </a:rPr>
              <a:t>Principles</a:t>
            </a:r>
            <a:endParaRPr>
              <a:latin typeface="Arial"/>
              <a:ea typeface="Arial"/>
              <a:cs typeface="Arial"/>
              <a:sym typeface="Arial"/>
            </a:endParaRPr>
          </a:p>
        </p:txBody>
      </p:sp>
      <p:sp>
        <p:nvSpPr>
          <p:cNvPr id="290" name="Google Shape;290;p11"/>
          <p:cNvSpPr txBox="1">
            <a:spLocks noGrp="1"/>
          </p:cNvSpPr>
          <p:nvPr>
            <p:ph type="body" idx="1"/>
          </p:nvPr>
        </p:nvSpPr>
        <p:spPr>
          <a:xfrm>
            <a:off x="6745375" y="1431075"/>
            <a:ext cx="4878300" cy="47565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2000"/>
              </a:spcBef>
              <a:spcAft>
                <a:spcPts val="0"/>
              </a:spcAft>
              <a:buSzPts val="1800"/>
              <a:buNone/>
            </a:pPr>
            <a:r>
              <a:rPr lang="en-US" sz="1400" u="none" dirty="0">
                <a:solidFill>
                  <a:schemeClr val="lt1"/>
                </a:solidFill>
                <a:latin typeface="Arial"/>
                <a:ea typeface="Arial"/>
                <a:cs typeface="Arial"/>
                <a:sym typeface="Arial"/>
              </a:rPr>
              <a:t>W</a:t>
            </a:r>
            <a:r>
              <a:rPr lang="en-US" sz="1400" b="0" i="0" u="none" dirty="0">
                <a:solidFill>
                  <a:srgbClr val="FFFFFF"/>
                </a:solidFill>
                <a:latin typeface="Arial"/>
                <a:ea typeface="Arial"/>
                <a:cs typeface="Arial"/>
                <a:sym typeface="Arial"/>
              </a:rPr>
              <a:t>e are delivering human-centric</a:t>
            </a:r>
            <a:r>
              <a:rPr lang="en-US" sz="1400" dirty="0">
                <a:solidFill>
                  <a:srgbClr val="FFFFFF"/>
                </a:solidFill>
                <a:latin typeface="Arial"/>
                <a:ea typeface="Arial"/>
                <a:cs typeface="Arial"/>
                <a:sym typeface="Arial"/>
              </a:rPr>
              <a:t xml:space="preserve"> </a:t>
            </a:r>
            <a:r>
              <a:rPr lang="en-US" sz="1400" b="0" i="0" u="none" dirty="0">
                <a:solidFill>
                  <a:srgbClr val="FFFFFF"/>
                </a:solidFill>
                <a:latin typeface="Arial"/>
                <a:ea typeface="Arial"/>
                <a:cs typeface="Arial"/>
                <a:sym typeface="Arial"/>
              </a:rPr>
              <a:t>AI solutions underpinned by:</a:t>
            </a:r>
            <a:endParaRPr sz="1400" b="0" i="0" u="none" dirty="0">
              <a:solidFill>
                <a:srgbClr val="FFFFFF"/>
              </a:solidFill>
              <a:latin typeface="Arial"/>
              <a:ea typeface="Arial"/>
              <a:cs typeface="Arial"/>
              <a:sym typeface="Arial"/>
            </a:endParaRPr>
          </a:p>
          <a:p>
            <a:pPr marL="0" lvl="0" indent="1587" algn="l" rtl="0">
              <a:lnSpc>
                <a:spcPct val="100000"/>
              </a:lnSpc>
              <a:spcBef>
                <a:spcPts val="1000"/>
              </a:spcBef>
              <a:spcAft>
                <a:spcPts val="0"/>
              </a:spcAft>
              <a:buSzPts val="1800"/>
              <a:buNone/>
            </a:pPr>
            <a:endParaRPr sz="1400" dirty="0">
              <a:solidFill>
                <a:srgbClr val="FFFFFF"/>
              </a:solidFill>
              <a:latin typeface="Arial"/>
              <a:ea typeface="Arial"/>
              <a:cs typeface="Arial"/>
              <a:sym typeface="Arial"/>
            </a:endParaRPr>
          </a:p>
          <a:p>
            <a:pPr marL="457200" lvl="0" indent="-342900" algn="l" rtl="0">
              <a:lnSpc>
                <a:spcPct val="100000"/>
              </a:lnSpc>
              <a:spcBef>
                <a:spcPts val="0"/>
              </a:spcBef>
              <a:spcAft>
                <a:spcPts val="0"/>
              </a:spcAft>
              <a:buClr>
                <a:srgbClr val="FFFFFF"/>
              </a:buClr>
              <a:buSzPts val="1800"/>
              <a:buChar char="●"/>
            </a:pPr>
            <a:r>
              <a:rPr lang="en-US" sz="1400" i="0" u="none" dirty="0">
                <a:solidFill>
                  <a:srgbClr val="FFFFFF"/>
                </a:solidFill>
                <a:latin typeface="Arial"/>
                <a:ea typeface="Arial"/>
                <a:cs typeface="Arial"/>
                <a:sym typeface="Arial"/>
              </a:rPr>
              <a:t>Explainable and Self-auditing AI that turns a black-box into a near white-box</a:t>
            </a:r>
            <a:endParaRPr sz="1400" dirty="0">
              <a:solidFill>
                <a:srgbClr val="FFFFFF"/>
              </a:solidFill>
              <a:latin typeface="Arial"/>
              <a:ea typeface="Arial"/>
              <a:cs typeface="Arial"/>
              <a:sym typeface="Arial"/>
            </a:endParaRPr>
          </a:p>
          <a:p>
            <a:pPr marL="457200" lvl="0" indent="0" algn="l" rtl="0">
              <a:lnSpc>
                <a:spcPct val="100000"/>
              </a:lnSpc>
              <a:spcBef>
                <a:spcPts val="0"/>
              </a:spcBef>
              <a:spcAft>
                <a:spcPts val="0"/>
              </a:spcAft>
              <a:buSzPts val="1400"/>
              <a:buNone/>
            </a:pPr>
            <a:endParaRPr sz="1400" dirty="0">
              <a:solidFill>
                <a:srgbClr val="FFFFFF"/>
              </a:solidFill>
              <a:latin typeface="Arial"/>
              <a:ea typeface="Arial"/>
              <a:cs typeface="Arial"/>
              <a:sym typeface="Arial"/>
            </a:endParaRPr>
          </a:p>
          <a:p>
            <a:pPr marL="457200" lvl="0" indent="-342900" algn="l" rtl="0">
              <a:lnSpc>
                <a:spcPct val="100000"/>
              </a:lnSpc>
              <a:spcBef>
                <a:spcPts val="0"/>
              </a:spcBef>
              <a:spcAft>
                <a:spcPts val="0"/>
              </a:spcAft>
              <a:buClr>
                <a:srgbClr val="FFFFFF"/>
              </a:buClr>
              <a:buSzPts val="1800"/>
              <a:buChar char="●"/>
            </a:pPr>
            <a:r>
              <a:rPr lang="en-US" sz="1400" dirty="0">
                <a:solidFill>
                  <a:srgbClr val="FFFFFF"/>
                </a:solidFill>
                <a:latin typeface="Arial"/>
                <a:ea typeface="Arial"/>
                <a:cs typeface="Arial"/>
                <a:sym typeface="Arial"/>
              </a:rPr>
              <a:t>Built-in prompts</a:t>
            </a:r>
            <a:r>
              <a:rPr lang="en-US" sz="1400" i="0" u="none" dirty="0">
                <a:solidFill>
                  <a:srgbClr val="FFFFFF"/>
                </a:solidFill>
                <a:latin typeface="Arial"/>
                <a:ea typeface="Arial"/>
                <a:cs typeface="Arial"/>
                <a:sym typeface="Arial"/>
              </a:rPr>
              <a:t xml:space="preserve"> to be respectful of human rights, including Safe, Sustainable, Fair</a:t>
            </a:r>
            <a:r>
              <a:rPr lang="en-US" sz="1400" dirty="0">
                <a:solidFill>
                  <a:srgbClr val="FFFFFF"/>
                </a:solidFill>
                <a:latin typeface="Arial"/>
                <a:ea typeface="Arial"/>
                <a:cs typeface="Arial"/>
                <a:sym typeface="Arial"/>
              </a:rPr>
              <a:t>,</a:t>
            </a:r>
            <a:r>
              <a:rPr lang="en-US" sz="1400" i="0" u="none" dirty="0">
                <a:solidFill>
                  <a:srgbClr val="FFFFFF"/>
                </a:solidFill>
                <a:latin typeface="Arial"/>
                <a:ea typeface="Arial"/>
                <a:cs typeface="Arial"/>
                <a:sym typeface="Arial"/>
              </a:rPr>
              <a:t xml:space="preserve"> Trustworthy and Explainable AI</a:t>
            </a:r>
            <a:endParaRPr sz="1400" i="0" u="none" dirty="0">
              <a:solidFill>
                <a:srgbClr val="FFFFFF"/>
              </a:solidFill>
              <a:latin typeface="Arial"/>
              <a:ea typeface="Arial"/>
              <a:cs typeface="Arial"/>
              <a:sym typeface="Arial"/>
            </a:endParaRPr>
          </a:p>
          <a:p>
            <a:pPr marL="0" lvl="0" indent="0" algn="l" rtl="0">
              <a:lnSpc>
                <a:spcPct val="100000"/>
              </a:lnSpc>
              <a:spcBef>
                <a:spcPts val="0"/>
              </a:spcBef>
              <a:spcAft>
                <a:spcPts val="0"/>
              </a:spcAft>
              <a:buSzPts val="1400"/>
              <a:buNone/>
            </a:pPr>
            <a:endParaRPr sz="1400" dirty="0">
              <a:solidFill>
                <a:srgbClr val="FFFFFF"/>
              </a:solidFill>
              <a:latin typeface="Arial"/>
              <a:ea typeface="Arial"/>
              <a:cs typeface="Arial"/>
              <a:sym typeface="Arial"/>
            </a:endParaRPr>
          </a:p>
          <a:p>
            <a:pPr marL="457200" lvl="0" indent="-342900" algn="l" rtl="0">
              <a:lnSpc>
                <a:spcPct val="100000"/>
              </a:lnSpc>
              <a:spcBef>
                <a:spcPts val="0"/>
              </a:spcBef>
              <a:spcAft>
                <a:spcPts val="0"/>
              </a:spcAft>
              <a:buClr>
                <a:srgbClr val="FFFFFF"/>
              </a:buClr>
              <a:buSzPts val="1800"/>
              <a:buChar char="●"/>
            </a:pPr>
            <a:r>
              <a:rPr lang="en-US" sz="1400" i="0" u="none" dirty="0">
                <a:solidFill>
                  <a:srgbClr val="FFFFFF"/>
                </a:solidFill>
                <a:latin typeface="Arial"/>
                <a:ea typeface="Arial"/>
                <a:cs typeface="Arial"/>
                <a:sym typeface="Arial"/>
              </a:rPr>
              <a:t>Fully focusing on AI for universal human good</a:t>
            </a:r>
            <a:endParaRPr sz="1400" i="0" u="none" dirty="0">
              <a:solidFill>
                <a:srgbClr val="FFFFFF"/>
              </a:solidFill>
              <a:latin typeface="Arial"/>
              <a:ea typeface="Arial"/>
              <a:cs typeface="Arial"/>
              <a:sym typeface="Arial"/>
            </a:endParaRPr>
          </a:p>
          <a:p>
            <a:pPr marL="0" lvl="0" indent="0" algn="l" rtl="0">
              <a:lnSpc>
                <a:spcPct val="100000"/>
              </a:lnSpc>
              <a:spcBef>
                <a:spcPts val="0"/>
              </a:spcBef>
              <a:spcAft>
                <a:spcPts val="0"/>
              </a:spcAft>
              <a:buSzPts val="1400"/>
              <a:buNone/>
            </a:pPr>
            <a:endParaRPr sz="1400" dirty="0">
              <a:solidFill>
                <a:srgbClr val="FFFFFF"/>
              </a:solidFill>
              <a:latin typeface="Arial"/>
              <a:ea typeface="Arial"/>
              <a:cs typeface="Arial"/>
              <a:sym typeface="Arial"/>
            </a:endParaRPr>
          </a:p>
          <a:p>
            <a:pPr marL="457200" lvl="0" indent="-342900" algn="l" rtl="0">
              <a:lnSpc>
                <a:spcPct val="100000"/>
              </a:lnSpc>
              <a:spcBef>
                <a:spcPts val="0"/>
              </a:spcBef>
              <a:spcAft>
                <a:spcPts val="0"/>
              </a:spcAft>
              <a:buClr>
                <a:srgbClr val="FFFFFF"/>
              </a:buClr>
              <a:buSzPts val="1800"/>
              <a:buChar char="●"/>
            </a:pPr>
            <a:r>
              <a:rPr lang="en-US" sz="1400" i="0" u="none" dirty="0">
                <a:solidFill>
                  <a:srgbClr val="FFFFFF"/>
                </a:solidFill>
                <a:latin typeface="Arial"/>
                <a:ea typeface="Arial"/>
                <a:cs typeface="Arial"/>
                <a:sym typeface="Arial"/>
              </a:rPr>
              <a:t>AI controllable only by humans and in multiple languages</a:t>
            </a:r>
            <a:endParaRPr sz="1400" b="1" dirty="0">
              <a:solidFill>
                <a:srgbClr val="FFFFFF"/>
              </a:solidFill>
              <a:latin typeface="Arial"/>
              <a:ea typeface="Arial"/>
              <a:cs typeface="Arial"/>
              <a:sym typeface="Arial"/>
            </a:endParaRPr>
          </a:p>
          <a:p>
            <a:pPr marL="0" lvl="0" indent="1587" algn="l" rtl="0">
              <a:lnSpc>
                <a:spcPct val="100000"/>
              </a:lnSpc>
              <a:spcBef>
                <a:spcPts val="1000"/>
              </a:spcBef>
              <a:spcAft>
                <a:spcPts val="0"/>
              </a:spcAft>
              <a:buSzPts val="1800"/>
              <a:buNone/>
            </a:pPr>
            <a:endParaRPr sz="1400" dirty="0">
              <a:solidFill>
                <a:srgbClr val="FFFFFF"/>
              </a:solidFill>
              <a:latin typeface="Arial"/>
              <a:ea typeface="Arial"/>
              <a:cs typeface="Arial"/>
              <a:sym typeface="Arial"/>
            </a:endParaRPr>
          </a:p>
          <a:p>
            <a:pPr marL="342900" lvl="0" indent="-342900" algn="l" rtl="0">
              <a:lnSpc>
                <a:spcPct val="99000"/>
              </a:lnSpc>
              <a:spcBef>
                <a:spcPts val="600"/>
              </a:spcBef>
              <a:spcAft>
                <a:spcPts val="0"/>
              </a:spcAft>
              <a:buSzPts val="1400"/>
              <a:buNone/>
            </a:pPr>
            <a:endParaRPr sz="1400" b="0" i="0" u="none" dirty="0">
              <a:solidFill>
                <a:srgbClr val="FFFFFF"/>
              </a:solidFill>
              <a:latin typeface="Arial"/>
              <a:ea typeface="Arial"/>
              <a:cs typeface="Arial"/>
              <a:sym typeface="Arial"/>
            </a:endParaRPr>
          </a:p>
        </p:txBody>
      </p:sp>
      <p:pic>
        <p:nvPicPr>
          <p:cNvPr id="291" name="Google Shape;291;p11" title="if-awards-2023-banner.jpg"/>
          <p:cNvPicPr preferRelativeResize="0"/>
          <p:nvPr/>
        </p:nvPicPr>
        <p:blipFill rotWithShape="1">
          <a:blip r:embed="rId3">
            <a:alphaModFix/>
          </a:blip>
          <a:srcRect/>
          <a:stretch/>
        </p:blipFill>
        <p:spPr>
          <a:xfrm>
            <a:off x="704425" y="1511225"/>
            <a:ext cx="5577800" cy="2245825"/>
          </a:xfrm>
          <a:prstGeom prst="rect">
            <a:avLst/>
          </a:prstGeom>
          <a:noFill/>
          <a:ln>
            <a:noFill/>
          </a:ln>
        </p:spPr>
      </p:pic>
      <p:sp>
        <p:nvSpPr>
          <p:cNvPr id="292" name="Google Shape;292;p11"/>
          <p:cNvSpPr txBox="1">
            <a:spLocks noGrp="1"/>
          </p:cNvSpPr>
          <p:nvPr>
            <p:ph type="sldNum" idx="12"/>
          </p:nvPr>
        </p:nvSpPr>
        <p:spPr>
          <a:xfrm>
            <a:off x="11282950" y="407300"/>
            <a:ext cx="578400" cy="3474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15</a:t>
            </a:fld>
            <a:endParaRPr/>
          </a:p>
        </p:txBody>
      </p:sp>
      <p:sp>
        <p:nvSpPr>
          <p:cNvPr id="293" name="Google Shape;293;p11"/>
          <p:cNvSpPr txBox="1"/>
          <p:nvPr/>
        </p:nvSpPr>
        <p:spPr>
          <a:xfrm>
            <a:off x="5851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
        <p:nvSpPr>
          <p:cNvPr id="294" name="Google Shape;294;p11"/>
          <p:cNvSpPr txBox="1"/>
          <p:nvPr/>
        </p:nvSpPr>
        <p:spPr>
          <a:xfrm>
            <a:off x="628225" y="4297275"/>
            <a:ext cx="5300700" cy="923400"/>
          </a:xfrm>
          <a:prstGeom prst="rect">
            <a:avLst/>
          </a:prstGeom>
          <a:noFill/>
          <a:ln>
            <a:noFill/>
          </a:ln>
        </p:spPr>
        <p:txBody>
          <a:bodyPr spcFirstLastPara="1" wrap="square" lIns="91425" tIns="91425" rIns="91425" bIns="91425" anchor="t" anchorCtr="0">
            <a:spAutoFit/>
          </a:bodyPr>
          <a:lstStyle/>
          <a:p>
            <a:pPr marL="0" lvl="0" indent="1587" algn="l" rtl="0">
              <a:spcBef>
                <a:spcPts val="2000"/>
              </a:spcBef>
              <a:spcAft>
                <a:spcPts val="0"/>
              </a:spcAft>
              <a:buNone/>
            </a:pPr>
            <a:r>
              <a:rPr lang="en-US" sz="1600">
                <a:solidFill>
                  <a:schemeClr val="lt1"/>
                </a:solidFill>
              </a:rPr>
              <a:t>Winners of the Association of Professional Futurists Awards 2023. UNESCO AI Ethics audit: 5 Far Exceeds, 5 Exceeds — AI ethics baked into the fabric of operations. ICO registered: ZC076984.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99"/>
        <p:cNvGrpSpPr/>
        <p:nvPr/>
      </p:nvGrpSpPr>
      <p:grpSpPr>
        <a:xfrm>
          <a:off x="0" y="0"/>
          <a:ext cx="0" cy="0"/>
          <a:chOff x="0" y="0"/>
          <a:chExt cx="0" cy="0"/>
        </a:xfrm>
      </p:grpSpPr>
      <p:sp>
        <p:nvSpPr>
          <p:cNvPr id="300" name="Google Shape;300;p12"/>
          <p:cNvSpPr txBox="1">
            <a:spLocks noGrp="1"/>
          </p:cNvSpPr>
          <p:nvPr>
            <p:ph type="title"/>
          </p:nvPr>
        </p:nvSpPr>
        <p:spPr>
          <a:xfrm>
            <a:off x="844550" y="460375"/>
            <a:ext cx="2956800" cy="5472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dirty="0">
                <a:solidFill>
                  <a:srgbClr val="FFFFFF"/>
                </a:solidFill>
                <a:latin typeface="Arial"/>
                <a:ea typeface="Arial"/>
                <a:cs typeface="Arial"/>
                <a:sym typeface="Arial"/>
              </a:rPr>
              <a:t>Safety &amp; Security</a:t>
            </a:r>
            <a:endParaRPr dirty="0"/>
          </a:p>
        </p:txBody>
      </p:sp>
      <p:sp>
        <p:nvSpPr>
          <p:cNvPr id="301" name="Google Shape;301;p12"/>
          <p:cNvSpPr txBox="1">
            <a:spLocks noGrp="1"/>
          </p:cNvSpPr>
          <p:nvPr>
            <p:ph type="body" idx="1"/>
          </p:nvPr>
        </p:nvSpPr>
        <p:spPr>
          <a:xfrm>
            <a:off x="844550" y="1621200"/>
            <a:ext cx="5200200" cy="4738200"/>
          </a:xfrm>
          <a:prstGeom prst="rect">
            <a:avLst/>
          </a:prstGeom>
          <a:noFill/>
          <a:ln>
            <a:noFill/>
          </a:ln>
        </p:spPr>
        <p:txBody>
          <a:bodyPr spcFirstLastPara="1" wrap="square" lIns="90000" tIns="45000" rIns="90000" bIns="45000" anchor="t" anchorCtr="0">
            <a:noAutofit/>
          </a:bodyPr>
          <a:lstStyle/>
          <a:p>
            <a:pPr marL="457200" lvl="0" indent="-317500" algn="l" rtl="0">
              <a:lnSpc>
                <a:spcPct val="100000"/>
              </a:lnSpc>
              <a:spcBef>
                <a:spcPts val="0"/>
              </a:spcBef>
              <a:spcAft>
                <a:spcPts val="0"/>
              </a:spcAft>
              <a:buClr>
                <a:schemeClr val="lt1"/>
              </a:buClr>
              <a:buSzPts val="1400"/>
              <a:buFont typeface="Arial"/>
              <a:buChar char="●"/>
            </a:pPr>
            <a:r>
              <a:rPr lang="en-US" sz="1400" b="1" i="0" u="none" dirty="0">
                <a:solidFill>
                  <a:schemeClr val="lt1"/>
                </a:solidFill>
                <a:latin typeface="Arial"/>
                <a:ea typeface="Arial"/>
                <a:cs typeface="Arial"/>
                <a:sym typeface="Arial"/>
              </a:rPr>
              <a:t xml:space="preserve">Adaptive Security Integration: </a:t>
            </a:r>
            <a:r>
              <a:rPr lang="en-US" sz="1400" i="0" u="none" dirty="0">
                <a:solidFill>
                  <a:schemeClr val="lt1"/>
                </a:solidFill>
                <a:latin typeface="Arial"/>
                <a:ea typeface="Arial"/>
                <a:cs typeface="Arial"/>
                <a:sym typeface="Arial"/>
              </a:rPr>
              <a:t xml:space="preserve">We </a:t>
            </a:r>
            <a:r>
              <a:rPr lang="en-US" sz="1400" i="0" u="none" dirty="0" err="1">
                <a:solidFill>
                  <a:schemeClr val="lt1"/>
                </a:solidFill>
                <a:latin typeface="Arial"/>
                <a:ea typeface="Arial"/>
                <a:cs typeface="Arial"/>
                <a:sym typeface="Arial"/>
              </a:rPr>
              <a:t>utilise</a:t>
            </a:r>
            <a:r>
              <a:rPr lang="en-US" sz="1400" i="0" u="none" dirty="0">
                <a:solidFill>
                  <a:schemeClr val="lt1"/>
                </a:solidFill>
                <a:latin typeface="Arial"/>
                <a:ea typeface="Arial"/>
                <a:cs typeface="Arial"/>
                <a:sym typeface="Arial"/>
              </a:rPr>
              <a:t xml:space="preserve"> near real-time identity-based threat prevention, continuously assessing behaviour and access risks</a:t>
            </a:r>
            <a:endParaRPr sz="1400" dirty="0">
              <a:solidFill>
                <a:schemeClr val="lt1"/>
              </a:solidFill>
              <a:latin typeface="Arial"/>
              <a:ea typeface="Arial"/>
              <a:cs typeface="Arial"/>
              <a:sym typeface="Arial"/>
            </a:endParaRPr>
          </a:p>
          <a:p>
            <a:pPr marL="0" lvl="0" indent="0" algn="l" rtl="0">
              <a:lnSpc>
                <a:spcPct val="100000"/>
              </a:lnSpc>
              <a:spcBef>
                <a:spcPts val="1000"/>
              </a:spcBef>
              <a:spcAft>
                <a:spcPts val="0"/>
              </a:spcAft>
              <a:buNone/>
            </a:pPr>
            <a:endParaRPr sz="1400" b="1" dirty="0">
              <a:solidFill>
                <a:schemeClr val="lt1"/>
              </a:solidFill>
              <a:latin typeface="Arial"/>
              <a:ea typeface="Arial"/>
              <a:cs typeface="Arial"/>
              <a:sym typeface="Arial"/>
            </a:endParaRPr>
          </a:p>
          <a:p>
            <a:pPr marL="457200" lvl="0" indent="-317500" algn="l" rtl="0">
              <a:lnSpc>
                <a:spcPct val="100000"/>
              </a:lnSpc>
              <a:spcBef>
                <a:spcPts val="1000"/>
              </a:spcBef>
              <a:spcAft>
                <a:spcPts val="0"/>
              </a:spcAft>
              <a:buClr>
                <a:schemeClr val="lt1"/>
              </a:buClr>
              <a:buSzPts val="1400"/>
              <a:buFont typeface="Century Gothic"/>
              <a:buChar char="●"/>
            </a:pPr>
            <a:r>
              <a:rPr lang="en-US" sz="1400" b="1" i="0" u="none" dirty="0">
                <a:solidFill>
                  <a:schemeClr val="lt1"/>
                </a:solidFill>
                <a:latin typeface="Arial"/>
                <a:ea typeface="Arial"/>
                <a:cs typeface="Arial"/>
                <a:sym typeface="Arial"/>
              </a:rPr>
              <a:t>Zero Trust Architecture:</a:t>
            </a:r>
            <a:r>
              <a:rPr lang="en-US" sz="1400" i="0" u="none" dirty="0">
                <a:solidFill>
                  <a:schemeClr val="lt1"/>
                </a:solidFill>
                <a:latin typeface="Arial"/>
                <a:ea typeface="Arial"/>
                <a:cs typeface="Arial"/>
                <a:sym typeface="Arial"/>
              </a:rPr>
              <a:t xml:space="preserve"> All users — inside and outside — require verification. No exceptions.</a:t>
            </a:r>
            <a:endParaRPr sz="1400" i="0" u="none" dirty="0">
              <a:solidFill>
                <a:schemeClr val="lt1"/>
              </a:solidFill>
              <a:latin typeface="Arial"/>
              <a:ea typeface="Arial"/>
              <a:cs typeface="Arial"/>
              <a:sym typeface="Arial"/>
            </a:endParaRPr>
          </a:p>
          <a:p>
            <a:pPr marL="0" lvl="0" indent="0" algn="l" rtl="0">
              <a:lnSpc>
                <a:spcPct val="100000"/>
              </a:lnSpc>
              <a:spcBef>
                <a:spcPts val="1000"/>
              </a:spcBef>
              <a:spcAft>
                <a:spcPts val="0"/>
              </a:spcAft>
              <a:buNone/>
            </a:pPr>
            <a:endParaRPr sz="1400" dirty="0">
              <a:solidFill>
                <a:schemeClr val="lt1"/>
              </a:solidFill>
              <a:latin typeface="Arial"/>
              <a:ea typeface="Arial"/>
              <a:cs typeface="Arial"/>
              <a:sym typeface="Arial"/>
            </a:endParaRPr>
          </a:p>
          <a:p>
            <a:pPr marL="457200" lvl="0" indent="-317500" algn="l" rtl="0">
              <a:lnSpc>
                <a:spcPct val="100000"/>
              </a:lnSpc>
              <a:spcBef>
                <a:spcPts val="1000"/>
              </a:spcBef>
              <a:spcAft>
                <a:spcPts val="0"/>
              </a:spcAft>
              <a:buClr>
                <a:schemeClr val="lt1"/>
              </a:buClr>
              <a:buSzPts val="1400"/>
              <a:buFont typeface="Century Gothic"/>
              <a:buChar char="●"/>
            </a:pPr>
            <a:r>
              <a:rPr lang="en-US" sz="1400" b="1" i="0" u="none" dirty="0">
                <a:solidFill>
                  <a:schemeClr val="lt1"/>
                </a:solidFill>
                <a:latin typeface="Arial"/>
                <a:ea typeface="Arial"/>
                <a:cs typeface="Arial"/>
                <a:sym typeface="Arial"/>
              </a:rPr>
              <a:t>Continuous Monitoring:</a:t>
            </a:r>
            <a:r>
              <a:rPr lang="en-US" sz="1400" i="0" u="none" dirty="0">
                <a:solidFill>
                  <a:schemeClr val="lt1"/>
                </a:solidFill>
                <a:latin typeface="Arial"/>
                <a:ea typeface="Arial"/>
                <a:cs typeface="Arial"/>
                <a:sym typeface="Arial"/>
              </a:rPr>
              <a:t xml:space="preserve"> Triggers multi-factor authentication when suspicious behaviour is detected</a:t>
            </a:r>
            <a:endParaRPr sz="1400" i="0" u="none" dirty="0">
              <a:solidFill>
                <a:schemeClr val="lt1"/>
              </a:solidFill>
              <a:latin typeface="Arial"/>
              <a:ea typeface="Arial"/>
              <a:cs typeface="Arial"/>
              <a:sym typeface="Arial"/>
            </a:endParaRPr>
          </a:p>
          <a:p>
            <a:pPr marL="0" lvl="0" indent="0" algn="l" rtl="0">
              <a:lnSpc>
                <a:spcPct val="100000"/>
              </a:lnSpc>
              <a:spcBef>
                <a:spcPts val="1000"/>
              </a:spcBef>
              <a:spcAft>
                <a:spcPts val="0"/>
              </a:spcAft>
              <a:buNone/>
            </a:pPr>
            <a:endParaRPr sz="1400" dirty="0">
              <a:solidFill>
                <a:schemeClr val="lt1"/>
              </a:solidFill>
              <a:latin typeface="Arial"/>
              <a:ea typeface="Arial"/>
              <a:cs typeface="Arial"/>
              <a:sym typeface="Arial"/>
            </a:endParaRPr>
          </a:p>
          <a:p>
            <a:pPr marL="457200" lvl="0" indent="-317500" algn="l" rtl="0">
              <a:lnSpc>
                <a:spcPct val="100000"/>
              </a:lnSpc>
              <a:spcBef>
                <a:spcPts val="100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No AI Agents for identity or access control — human oversight at all security boundaries</a:t>
            </a:r>
            <a:r>
              <a:rPr lang="en-US" sz="1400" dirty="0">
                <a:solidFill>
                  <a:schemeClr val="lt1"/>
                </a:solidFill>
                <a:latin typeface="Arial"/>
                <a:ea typeface="Arial"/>
                <a:cs typeface="Arial"/>
                <a:sym typeface="Arial"/>
              </a:rPr>
              <a:t>. ALEXIS is in a separate governed analysis layer</a:t>
            </a:r>
            <a:endParaRPr sz="1400" dirty="0">
              <a:latin typeface="Arial"/>
              <a:ea typeface="Arial"/>
              <a:cs typeface="Arial"/>
              <a:sym typeface="Arial"/>
            </a:endParaRPr>
          </a:p>
        </p:txBody>
      </p:sp>
      <p:sp>
        <p:nvSpPr>
          <p:cNvPr id="302" name="Google Shape;302;p12"/>
          <p:cNvSpPr txBox="1">
            <a:spLocks noGrp="1"/>
          </p:cNvSpPr>
          <p:nvPr>
            <p:ph type="body" idx="1"/>
          </p:nvPr>
        </p:nvSpPr>
        <p:spPr>
          <a:xfrm>
            <a:off x="863600" y="887400"/>
            <a:ext cx="8046600" cy="463800"/>
          </a:xfrm>
          <a:prstGeom prst="rect">
            <a:avLst/>
          </a:prstGeom>
          <a:noFill/>
          <a:ln>
            <a:noFill/>
          </a:ln>
        </p:spPr>
        <p:txBody>
          <a:bodyPr spcFirstLastPara="1" wrap="square" lIns="90000" tIns="45000" rIns="90000" bIns="45000" anchor="t" anchorCtr="0">
            <a:noAutofit/>
          </a:bodyPr>
          <a:lstStyle/>
          <a:p>
            <a:pPr marL="0" lvl="0" indent="0" algn="l" rtl="0">
              <a:lnSpc>
                <a:spcPct val="99000"/>
              </a:lnSpc>
              <a:spcBef>
                <a:spcPts val="0"/>
              </a:spcBef>
              <a:spcAft>
                <a:spcPts val="0"/>
              </a:spcAft>
              <a:buSzPts val="1800"/>
              <a:buNone/>
            </a:pPr>
            <a:r>
              <a:rPr lang="en-US" sz="1800" i="0" u="none" dirty="0">
                <a:solidFill>
                  <a:srgbClr val="FFFFFF"/>
                </a:solidFill>
                <a:latin typeface="Arial"/>
                <a:ea typeface="Arial"/>
                <a:cs typeface="Arial"/>
                <a:sym typeface="Arial"/>
              </a:rPr>
              <a:t>Our strategies collectively</a:t>
            </a:r>
            <a:r>
              <a:rPr lang="en-US" dirty="0">
                <a:latin typeface="Arial"/>
                <a:ea typeface="Arial"/>
                <a:cs typeface="Arial"/>
                <a:sym typeface="Arial"/>
              </a:rPr>
              <a:t xml:space="preserve"> </a:t>
            </a:r>
            <a:r>
              <a:rPr lang="en-US" sz="1800" i="0" u="none" dirty="0">
                <a:solidFill>
                  <a:srgbClr val="FFFFFF"/>
                </a:solidFill>
                <a:latin typeface="Arial"/>
                <a:ea typeface="Arial"/>
                <a:cs typeface="Arial"/>
                <a:sym typeface="Arial"/>
              </a:rPr>
              <a:t>contribute to a secure</a:t>
            </a:r>
            <a:r>
              <a:rPr lang="en-US" dirty="0">
                <a:latin typeface="Arial"/>
                <a:ea typeface="Arial"/>
                <a:cs typeface="Arial"/>
                <a:sym typeface="Arial"/>
              </a:rPr>
              <a:t xml:space="preserve"> </a:t>
            </a:r>
            <a:r>
              <a:rPr lang="en-US" sz="1800" i="0" u="none" dirty="0">
                <a:solidFill>
                  <a:srgbClr val="FFFFFF"/>
                </a:solidFill>
                <a:latin typeface="Arial"/>
                <a:ea typeface="Arial"/>
                <a:cs typeface="Arial"/>
                <a:sym typeface="Arial"/>
              </a:rPr>
              <a:t>environment for users</a:t>
            </a:r>
            <a:endParaRPr sz="1800" i="0" u="none" dirty="0">
              <a:solidFill>
                <a:srgbClr val="0F496F"/>
              </a:solidFill>
              <a:latin typeface="Arial"/>
              <a:ea typeface="Arial"/>
              <a:cs typeface="Arial"/>
              <a:sym typeface="Arial"/>
            </a:endParaRPr>
          </a:p>
          <a:p>
            <a:pPr marL="342900" lvl="0" indent="-342900" algn="l" rtl="0">
              <a:lnSpc>
                <a:spcPct val="99000"/>
              </a:lnSpc>
              <a:spcBef>
                <a:spcPts val="600"/>
              </a:spcBef>
              <a:spcAft>
                <a:spcPts val="0"/>
              </a:spcAft>
              <a:buSzPts val="1400"/>
              <a:buNone/>
            </a:pPr>
            <a:endParaRPr sz="1800" i="0" u="none" dirty="0">
              <a:solidFill>
                <a:srgbClr val="0F496F"/>
              </a:solidFill>
              <a:latin typeface="Arial"/>
              <a:ea typeface="Arial"/>
              <a:cs typeface="Arial"/>
              <a:sym typeface="Arial"/>
            </a:endParaRPr>
          </a:p>
        </p:txBody>
      </p:sp>
      <p:sp>
        <p:nvSpPr>
          <p:cNvPr id="303" name="Google Shape;303;p12"/>
          <p:cNvSpPr txBox="1"/>
          <p:nvPr/>
        </p:nvSpPr>
        <p:spPr>
          <a:xfrm>
            <a:off x="-4762" y="-320675"/>
            <a:ext cx="231775" cy="6397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Times New Roman"/>
              <a:buNone/>
            </a:pPr>
            <a:br>
              <a:rPr lang="en-US" sz="1200" b="0" i="0" u="none" strike="noStrike" cap="none">
                <a:solidFill>
                  <a:srgbClr val="FFFFFF"/>
                </a:solidFill>
                <a:latin typeface="Times New Roman"/>
                <a:ea typeface="Times New Roman"/>
                <a:cs typeface="Times New Roman"/>
                <a:sym typeface="Times New Roman"/>
              </a:rPr>
            </a:br>
            <a:endParaRPr sz="1400" b="0" i="0" u="none" strike="noStrike" cap="none">
              <a:solidFill>
                <a:srgbClr val="000000"/>
              </a:solidFill>
              <a:latin typeface="Arial"/>
              <a:ea typeface="Arial"/>
              <a:cs typeface="Arial"/>
              <a:sym typeface="Arial"/>
            </a:endParaRPr>
          </a:p>
        </p:txBody>
      </p:sp>
      <p:pic>
        <p:nvPicPr>
          <p:cNvPr id="304" name="Google Shape;304;p12" descr="Safety &amp; Security"/>
          <p:cNvPicPr preferRelativeResize="0"/>
          <p:nvPr/>
        </p:nvPicPr>
        <p:blipFill rotWithShape="1">
          <a:blip r:embed="rId3">
            <a:alphaModFix/>
          </a:blip>
          <a:srcRect/>
          <a:stretch/>
        </p:blipFill>
        <p:spPr>
          <a:xfrm>
            <a:off x="6702550" y="1693500"/>
            <a:ext cx="4595599" cy="4513500"/>
          </a:xfrm>
          <a:prstGeom prst="rect">
            <a:avLst/>
          </a:prstGeom>
          <a:noFill/>
          <a:ln>
            <a:noFill/>
          </a:ln>
        </p:spPr>
      </p:pic>
      <p:sp>
        <p:nvSpPr>
          <p:cNvPr id="305" name="Google Shape;305;p12"/>
          <p:cNvSpPr txBox="1">
            <a:spLocks noGrp="1"/>
          </p:cNvSpPr>
          <p:nvPr>
            <p:ph type="sldNum" idx="12"/>
          </p:nvPr>
        </p:nvSpPr>
        <p:spPr>
          <a:xfrm>
            <a:off x="11298150" y="395275"/>
            <a:ext cx="520500" cy="3123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16</a:t>
            </a:fld>
            <a:endParaRPr/>
          </a:p>
        </p:txBody>
      </p:sp>
      <p:sp>
        <p:nvSpPr>
          <p:cNvPr id="306" name="Google Shape;306;p12"/>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844550" y="384175"/>
            <a:ext cx="10348800" cy="7812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Feedback and Testimonials</a:t>
            </a:r>
            <a:endParaRPr sz="2800" b="0" i="0" u="none">
              <a:solidFill>
                <a:srgbClr val="FFFFFF"/>
              </a:solidFill>
              <a:latin typeface="Arial"/>
              <a:ea typeface="Arial"/>
              <a:cs typeface="Arial"/>
              <a:sym typeface="Arial"/>
            </a:endParaRPr>
          </a:p>
          <a:p>
            <a:pPr marL="0" lvl="0" indent="0" algn="l" rtl="0">
              <a:lnSpc>
                <a:spcPct val="100000"/>
              </a:lnSpc>
              <a:spcBef>
                <a:spcPts val="0"/>
              </a:spcBef>
              <a:spcAft>
                <a:spcPts val="0"/>
              </a:spcAft>
              <a:buSzPts val="2800"/>
              <a:buNone/>
            </a:pPr>
            <a:r>
              <a:rPr lang="en-US" sz="1600">
                <a:latin typeface="Arial"/>
                <a:ea typeface="Arial"/>
                <a:cs typeface="Arial"/>
                <a:sym typeface="Arial"/>
              </a:rPr>
              <a:t>A few of many - all of which can be accessed and verified on our website: https://www.preempt.life/feedback.html</a:t>
            </a:r>
            <a:endParaRPr sz="1600">
              <a:latin typeface="Arial"/>
              <a:ea typeface="Arial"/>
              <a:cs typeface="Arial"/>
              <a:sym typeface="Arial"/>
            </a:endParaRPr>
          </a:p>
        </p:txBody>
      </p:sp>
      <p:sp>
        <p:nvSpPr>
          <p:cNvPr id="313" name="Google Shape;313;p40"/>
          <p:cNvSpPr txBox="1">
            <a:spLocks noGrp="1"/>
          </p:cNvSpPr>
          <p:nvPr>
            <p:ph type="body" idx="1"/>
          </p:nvPr>
        </p:nvSpPr>
        <p:spPr>
          <a:xfrm>
            <a:off x="711200" y="1337225"/>
            <a:ext cx="10689000" cy="5026800"/>
          </a:xfrm>
          <a:prstGeom prst="rect">
            <a:avLst/>
          </a:prstGeom>
          <a:noFill/>
          <a:ln>
            <a:noFill/>
          </a:ln>
        </p:spPr>
        <p:txBody>
          <a:bodyPr spcFirstLastPara="1" wrap="square" lIns="90000" tIns="45000" rIns="90000" bIns="45000" anchor="t" anchorCtr="0">
            <a:noAutofit/>
          </a:bodyPr>
          <a:lstStyle/>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I came up with a question and submitted it along with a lot of context to PreEmpt. The first thing PreEmpt did was to tell me that my question could be improved! So I took it’s suggestion and submitted my question. Five hours of compute time later, out popped my comprehensive answer. I was literally blown away by the quality and depth of the response.</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xml:space="preserve"> Rob Baldock, MD - Clustre Solutions Brokers -UK</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What you are doing left me feeling like I just unlocked a magic door (was definitely the most impressive thing I’ve seen in years)!</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xml:space="preserve"> Jon Gress, CEO - The Metaverse Construction Company LL</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i="1">
                <a:solidFill>
                  <a:srgbClr val="FFFFFF"/>
                </a:solidFill>
                <a:latin typeface="Arial"/>
                <a:ea typeface="Arial"/>
                <a:cs typeface="Arial"/>
                <a:sym typeface="Arial"/>
              </a:rPr>
              <a:t xml:space="preserve"> </a:t>
            </a: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By partnering with PreEmpt.life we were able to bring together the very best of AI and human intelligence, with an approach to strategic foresight and workshop design that saved huge amounts of resource, meaning we had all the more room to focus on co-creation, engagement, and delivery.</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xml:space="preserve"> Emily King, Emily King Associates, UK</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i="1">
                <a:solidFill>
                  <a:srgbClr val="FFFFFF"/>
                </a:solidFill>
                <a:latin typeface="Arial"/>
                <a:ea typeface="Arial"/>
                <a:cs typeface="Arial"/>
                <a:sym typeface="Arial"/>
              </a:rPr>
              <a:t xml:space="preserve"> </a:t>
            </a: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As the City of London’s leading think tank, PreEmpt helps us reimagine our approach to problem-solving. PreEmpt forms part of our methodology to ensure we take in the widest possible universe of potential problems and solutions, while the system ensures we are not overwhelmed. All in all, PreEmpt is one of the best tools in our toolkit.</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xml:space="preserve"> Michael Mainelli, Professor, Chairman of Z/Yen Group &amp; Late Lord Mayor of London 2023-2024</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i="1">
                <a:solidFill>
                  <a:srgbClr val="FFFFFF"/>
                </a:solidFill>
                <a:latin typeface="Arial"/>
                <a:ea typeface="Arial"/>
                <a:cs typeface="Arial"/>
                <a:sym typeface="Arial"/>
              </a:rPr>
              <a:t xml:space="preserve"> </a:t>
            </a: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PreEmpt is the next stage in the evolution of tools to assist decision-makers in better understanding the competitive environment. By integrating many tools and analytical techniques, Preempt life makes it possible to be better prepared for what is a more uncertain future</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xml:space="preserve"> Jonathan Calof, Professor, University of Ottawa SCIP/CI Fellow</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i="1">
                <a:solidFill>
                  <a:srgbClr val="FFFFFF"/>
                </a:solidFill>
                <a:latin typeface="Arial"/>
                <a:ea typeface="Arial"/>
                <a:cs typeface="Arial"/>
                <a:sym typeface="Arial"/>
              </a:rPr>
              <a:t xml:space="preserve"> </a:t>
            </a: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I found PreEmpt to be unbelievably quick in ingesting large quantities of human written content, and then producing a well written and articulate summary. As with previous AI platforms I had expected to find elements of truth conflated with fiction, but I was astonished to find the output from PreEmpt was both concise and accurate.</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xml:space="preserve"> Michael Taylor, CEO - Matrix Connexions, UK</a:t>
            </a:r>
            <a:endParaRPr sz="1150" b="1" i="1">
              <a:solidFill>
                <a:srgbClr val="FFFFFF"/>
              </a:solidFill>
              <a:highlight>
                <a:srgbClr val="FFFFFF"/>
              </a:highlight>
              <a:latin typeface="Arial"/>
              <a:ea typeface="Arial"/>
              <a:cs typeface="Arial"/>
              <a:sym typeface="Arial"/>
            </a:endParaRPr>
          </a:p>
          <a:p>
            <a:pPr marL="342900" lvl="0" indent="-342900" algn="l" rtl="0">
              <a:lnSpc>
                <a:spcPct val="99000"/>
              </a:lnSpc>
              <a:spcBef>
                <a:spcPts val="600"/>
              </a:spcBef>
              <a:spcAft>
                <a:spcPts val="0"/>
              </a:spcAft>
              <a:buSzPts val="1400"/>
              <a:buNone/>
            </a:pPr>
            <a:endParaRPr sz="1800" i="0" u="none">
              <a:solidFill>
                <a:srgbClr val="0F496F"/>
              </a:solidFill>
              <a:latin typeface="Arial"/>
              <a:ea typeface="Arial"/>
              <a:cs typeface="Arial"/>
              <a:sym typeface="Arial"/>
            </a:endParaRPr>
          </a:p>
        </p:txBody>
      </p:sp>
      <p:sp>
        <p:nvSpPr>
          <p:cNvPr id="314" name="Google Shape;314;p40"/>
          <p:cNvSpPr txBox="1"/>
          <p:nvPr/>
        </p:nvSpPr>
        <p:spPr>
          <a:xfrm>
            <a:off x="-4762" y="-320675"/>
            <a:ext cx="231775" cy="6397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Times New Roman"/>
              <a:buNone/>
            </a:pPr>
            <a:br>
              <a:rPr lang="en-US" sz="1200" b="0" i="0" u="none" strike="noStrike" cap="none">
                <a:solidFill>
                  <a:srgbClr val="FFFFFF"/>
                </a:solidFill>
                <a:latin typeface="Times New Roman"/>
                <a:ea typeface="Times New Roman"/>
                <a:cs typeface="Times New Roman"/>
                <a:sym typeface="Times New Roman"/>
              </a:rPr>
            </a:br>
            <a:endParaRPr sz="1400" b="0" i="0" u="none" strike="noStrike" cap="none">
              <a:solidFill>
                <a:srgbClr val="000000"/>
              </a:solidFill>
              <a:latin typeface="Arial"/>
              <a:ea typeface="Arial"/>
              <a:cs typeface="Arial"/>
              <a:sym typeface="Arial"/>
            </a:endParaRPr>
          </a:p>
        </p:txBody>
      </p:sp>
      <p:sp>
        <p:nvSpPr>
          <p:cNvPr id="315" name="Google Shape;315;p40"/>
          <p:cNvSpPr txBox="1">
            <a:spLocks noGrp="1"/>
          </p:cNvSpPr>
          <p:nvPr>
            <p:ph type="sldNum" idx="12"/>
          </p:nvPr>
        </p:nvSpPr>
        <p:spPr>
          <a:xfrm>
            <a:off x="11269550" y="438025"/>
            <a:ext cx="566100" cy="3456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17</a:t>
            </a:fld>
            <a:endParaRPr/>
          </a:p>
        </p:txBody>
      </p:sp>
      <p:sp>
        <p:nvSpPr>
          <p:cNvPr id="316" name="Google Shape;316;p40"/>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321"/>
        <p:cNvGrpSpPr/>
        <p:nvPr/>
      </p:nvGrpSpPr>
      <p:grpSpPr>
        <a:xfrm>
          <a:off x="0" y="0"/>
          <a:ext cx="0" cy="0"/>
          <a:chOff x="0" y="0"/>
          <a:chExt cx="0" cy="0"/>
        </a:xfrm>
      </p:grpSpPr>
      <p:sp>
        <p:nvSpPr>
          <p:cNvPr id="322" name="Google Shape;322;p41"/>
          <p:cNvSpPr txBox="1">
            <a:spLocks noGrp="1"/>
          </p:cNvSpPr>
          <p:nvPr>
            <p:ph type="title"/>
          </p:nvPr>
        </p:nvSpPr>
        <p:spPr>
          <a:xfrm>
            <a:off x="844549" y="536575"/>
            <a:ext cx="4975805" cy="5472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dirty="0">
                <a:solidFill>
                  <a:srgbClr val="FFFFFF"/>
                </a:solidFill>
                <a:latin typeface="Arial"/>
                <a:ea typeface="Arial"/>
                <a:cs typeface="Arial"/>
                <a:sym typeface="Arial"/>
              </a:rPr>
              <a:t xml:space="preserve">The </a:t>
            </a:r>
            <a:r>
              <a:rPr lang="en-US" sz="2800" b="0" i="0" u="none" dirty="0" err="1">
                <a:solidFill>
                  <a:srgbClr val="FFFFFF"/>
                </a:solidFill>
                <a:latin typeface="Arial"/>
                <a:ea typeface="Arial"/>
                <a:cs typeface="Arial"/>
                <a:sym typeface="Arial"/>
              </a:rPr>
              <a:t>PreEmpt</a:t>
            </a:r>
            <a:r>
              <a:rPr lang="en-US" sz="2800" b="0" i="0" u="none" dirty="0">
                <a:solidFill>
                  <a:srgbClr val="FFFFFF"/>
                </a:solidFill>
                <a:latin typeface="Arial"/>
                <a:ea typeface="Arial"/>
                <a:cs typeface="Arial"/>
                <a:sym typeface="Arial"/>
              </a:rPr>
              <a:t xml:space="preserve"> Roadmap</a:t>
            </a:r>
            <a:endParaRPr dirty="0"/>
          </a:p>
        </p:txBody>
      </p:sp>
      <p:sp>
        <p:nvSpPr>
          <p:cNvPr id="323" name="Google Shape;323;p41"/>
          <p:cNvSpPr txBox="1">
            <a:spLocks noGrp="1"/>
          </p:cNvSpPr>
          <p:nvPr>
            <p:ph type="body" idx="1"/>
          </p:nvPr>
        </p:nvSpPr>
        <p:spPr>
          <a:xfrm>
            <a:off x="6349050" y="2066225"/>
            <a:ext cx="5078400" cy="3461700"/>
          </a:xfrm>
          <a:prstGeom prst="rect">
            <a:avLst/>
          </a:prstGeom>
          <a:noFill/>
          <a:ln>
            <a:noFill/>
          </a:ln>
        </p:spPr>
        <p:txBody>
          <a:bodyPr spcFirstLastPara="1" wrap="square" lIns="90000" tIns="45000" rIns="90000" bIns="45000" anchor="t" anchorCtr="0">
            <a:noAutofit/>
          </a:bodyPr>
          <a:lstStyle/>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JFS paper: Temporal Stress-Testing (Turku, June 2026)</a:t>
            </a:r>
            <a:endParaRPr sz="1400" dirty="0">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Hypergraphs and Virtual Reality</a:t>
            </a:r>
            <a:endParaRPr sz="1400" dirty="0">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Interoperability</a:t>
            </a:r>
            <a:endParaRPr sz="1400" dirty="0">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Finding the Clearing white paper (v1.2, four cases)</a:t>
            </a:r>
            <a:endParaRPr sz="1400" dirty="0">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Leverage Quantum Computing power</a:t>
            </a:r>
          </a:p>
          <a:p>
            <a:pPr marL="457200" lvl="0" indent="-330200" algn="l" rtl="0">
              <a:lnSpc>
                <a:spcPct val="100000"/>
              </a:lnSpc>
              <a:spcBef>
                <a:spcPts val="0"/>
              </a:spcBef>
              <a:spcAft>
                <a:spcPts val="0"/>
              </a:spcAft>
              <a:buClr>
                <a:srgbClr val="FFFFFF"/>
              </a:buClr>
              <a:buSzPts val="1600"/>
              <a:buChar char="●"/>
            </a:pPr>
            <a:endParaRPr lang="en-US"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Future Voices — named contributors, all tiers</a:t>
            </a:r>
            <a:endParaRPr sz="1400" dirty="0">
              <a:solidFill>
                <a:srgbClr val="FFFFFF"/>
              </a:solidFill>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Pricing reduction — target: sub-$100 per run</a:t>
            </a:r>
            <a:endParaRPr sz="1400" dirty="0">
              <a:solidFill>
                <a:srgbClr val="FFFFFF"/>
              </a:solidFill>
              <a:latin typeface="+mn-lt"/>
              <a:ea typeface="Arial"/>
              <a:cs typeface="Arial"/>
              <a:sym typeface="Arial"/>
            </a:endParaRPr>
          </a:p>
          <a:p>
            <a:pPr marL="284162" lvl="0" indent="-201293" algn="l" rtl="0">
              <a:lnSpc>
                <a:spcPct val="100000"/>
              </a:lnSpc>
              <a:spcBef>
                <a:spcPts val="0"/>
              </a:spcBef>
              <a:spcAft>
                <a:spcPts val="0"/>
              </a:spcAft>
              <a:buClr>
                <a:srgbClr val="FFFFFF"/>
              </a:buClr>
              <a:buSzPts val="1280"/>
              <a:buFont typeface="Arial"/>
              <a:buNone/>
            </a:pPr>
            <a:endParaRPr sz="1400" dirty="0">
              <a:solidFill>
                <a:srgbClr val="FFFFFF"/>
              </a:solidFill>
              <a:latin typeface="+mn-lt"/>
            </a:endParaRPr>
          </a:p>
          <a:p>
            <a:pPr marL="284162" lvl="0" indent="-201293" algn="l" rtl="0">
              <a:lnSpc>
                <a:spcPct val="100000"/>
              </a:lnSpc>
              <a:spcBef>
                <a:spcPts val="0"/>
              </a:spcBef>
              <a:spcAft>
                <a:spcPts val="0"/>
              </a:spcAft>
              <a:buClr>
                <a:srgbClr val="FFFFFF"/>
              </a:buClr>
              <a:buSzPts val="1280"/>
              <a:buFont typeface="Arial"/>
              <a:buNone/>
            </a:pPr>
            <a:endParaRPr sz="1400" dirty="0">
              <a:latin typeface="+mn-lt"/>
            </a:endParaRPr>
          </a:p>
        </p:txBody>
      </p:sp>
      <p:sp>
        <p:nvSpPr>
          <p:cNvPr id="324" name="Google Shape;324;p41"/>
          <p:cNvSpPr txBox="1">
            <a:spLocks noGrp="1"/>
          </p:cNvSpPr>
          <p:nvPr>
            <p:ph type="body" idx="1"/>
          </p:nvPr>
        </p:nvSpPr>
        <p:spPr>
          <a:xfrm>
            <a:off x="863600" y="1039800"/>
            <a:ext cx="10308000" cy="639600"/>
          </a:xfrm>
          <a:prstGeom prst="rect">
            <a:avLst/>
          </a:prstGeom>
          <a:noFill/>
          <a:ln>
            <a:noFill/>
          </a:ln>
        </p:spPr>
        <p:txBody>
          <a:bodyPr spcFirstLastPara="1" wrap="square" lIns="90000" tIns="45000" rIns="90000" bIns="45000" anchor="t" anchorCtr="0">
            <a:noAutofit/>
          </a:bodyPr>
          <a:lstStyle/>
          <a:p>
            <a:pPr marL="0" lvl="0" indent="0" algn="l" rtl="0">
              <a:lnSpc>
                <a:spcPct val="99000"/>
              </a:lnSpc>
              <a:spcBef>
                <a:spcPts val="0"/>
              </a:spcBef>
              <a:spcAft>
                <a:spcPts val="0"/>
              </a:spcAft>
              <a:buSzPts val="1800"/>
              <a:buNone/>
            </a:pPr>
            <a:r>
              <a:rPr lang="en-US" sz="1800" i="0" u="none" dirty="0">
                <a:solidFill>
                  <a:srgbClr val="FFFFFF"/>
                </a:solidFill>
                <a:latin typeface="Arial"/>
                <a:ea typeface="Arial"/>
                <a:cs typeface="Arial"/>
                <a:sym typeface="Arial"/>
              </a:rPr>
              <a:t xml:space="preserve">Major developments in progress </a:t>
            </a:r>
            <a:r>
              <a:rPr lang="en-US" sz="1800" i="0" u="none" dirty="0">
                <a:solidFill>
                  <a:srgbClr val="FFFFFF"/>
                </a:solidFill>
                <a:latin typeface="Arial"/>
                <a:ea typeface="Arial"/>
                <a:cs typeface="Arial"/>
                <a:sym typeface="Arial"/>
              </a:rPr>
              <a:t xml:space="preserve">— more will emerge as technology advances</a:t>
            </a:r>
            <a:endParaRPr sz="1800" i="0" u="none" dirty="0">
              <a:solidFill>
                <a:srgbClr val="0F496F"/>
              </a:solidFill>
              <a:latin typeface="Arial"/>
              <a:ea typeface="Arial"/>
              <a:cs typeface="Arial"/>
              <a:sym typeface="Arial"/>
            </a:endParaRPr>
          </a:p>
          <a:p>
            <a:pPr marL="342900" lvl="0" indent="-342900" algn="l" rtl="0">
              <a:lnSpc>
                <a:spcPct val="99000"/>
              </a:lnSpc>
              <a:spcBef>
                <a:spcPts val="600"/>
              </a:spcBef>
              <a:spcAft>
                <a:spcPts val="0"/>
              </a:spcAft>
              <a:buSzPts val="1400"/>
              <a:buNone/>
            </a:pPr>
            <a:endParaRPr sz="1800" i="0" u="none" dirty="0">
              <a:solidFill>
                <a:srgbClr val="0F496F"/>
              </a:solidFill>
              <a:latin typeface="Arial"/>
              <a:ea typeface="Arial"/>
              <a:cs typeface="Arial"/>
              <a:sym typeface="Arial"/>
            </a:endParaRPr>
          </a:p>
        </p:txBody>
      </p:sp>
      <p:sp>
        <p:nvSpPr>
          <p:cNvPr id="325" name="Google Shape;325;p41"/>
          <p:cNvSpPr txBox="1"/>
          <p:nvPr/>
        </p:nvSpPr>
        <p:spPr>
          <a:xfrm>
            <a:off x="-4762" y="-320675"/>
            <a:ext cx="231775" cy="6397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Times New Roman"/>
              <a:buNone/>
            </a:pPr>
            <a:br>
              <a:rPr lang="en-US" sz="1200" b="0" i="0" u="none" strike="noStrike" cap="none">
                <a:solidFill>
                  <a:srgbClr val="FFFFFF"/>
                </a:solidFill>
                <a:latin typeface="Times New Roman"/>
                <a:ea typeface="Times New Roman"/>
                <a:cs typeface="Times New Roman"/>
                <a:sym typeface="Times New Roman"/>
              </a:rPr>
            </a:br>
            <a:endParaRPr sz="1400" b="0" i="0" u="none" strike="noStrike" cap="none">
              <a:solidFill>
                <a:srgbClr val="000000"/>
              </a:solidFill>
              <a:latin typeface="Arial"/>
              <a:ea typeface="Arial"/>
              <a:cs typeface="Arial"/>
              <a:sym typeface="Arial"/>
            </a:endParaRPr>
          </a:p>
        </p:txBody>
      </p:sp>
      <p:pic>
        <p:nvPicPr>
          <p:cNvPr id="326" name="Google Shape;326;p41"/>
          <p:cNvPicPr preferRelativeResize="0"/>
          <p:nvPr/>
        </p:nvPicPr>
        <p:blipFill rotWithShape="1">
          <a:blip r:embed="rId3">
            <a:alphaModFix/>
          </a:blip>
          <a:srcRect/>
          <a:stretch/>
        </p:blipFill>
        <p:spPr>
          <a:xfrm>
            <a:off x="863600" y="2064525"/>
            <a:ext cx="3200000" cy="2133000"/>
          </a:xfrm>
          <a:prstGeom prst="rect">
            <a:avLst/>
          </a:prstGeom>
          <a:noFill/>
          <a:ln>
            <a:noFill/>
          </a:ln>
        </p:spPr>
      </p:pic>
      <p:pic>
        <p:nvPicPr>
          <p:cNvPr id="328" name="AwardImage"/>
          <p:cNvPicPr preferRelativeResize="0"/>
          <p:nvPr/>
        </p:nvPicPr>
        <p:blipFill rotWithShape="1">
          <a:blip r:embed="rId4">
            <a:alphaModFix/>
          </a:blip>
          <a:srcRect/>
          <a:stretch/>
        </p:blipFill>
        <p:spPr>
          <a:xfrm>
            <a:off x="4200000" y="2064525"/>
            <a:ext cx="1750000" cy="2620000"/>
          </a:xfrm>
          <a:prstGeom prst="rect">
            <a:avLst/>
          </a:prstGeom>
          <a:noFill/>
          <a:ln>
            <a:noFill/>
          </a:ln>
        </p:spPr>
      </p:pic>
      <p:sp>
        <p:nvSpPr>
          <p:cNvPr id="327" name="Google Shape;327;p41"/>
          <p:cNvSpPr txBox="1"/>
          <p:nvPr/>
        </p:nvSpPr>
        <p:spPr>
          <a:xfrm>
            <a:off x="730250" y="5831075"/>
            <a:ext cx="10574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rgbClr val="FFFFFF"/>
                </a:solidFill>
              </a:rPr>
              <a:t xml:space="preserve">Let PreEmpt be your guide to Intelligent Decisions.   </a:t>
            </a:r>
            <a:r>
              <a:rPr lang="en-US" sz="1800">
                <a:solidFill>
                  <a:srgbClr val="FFFFFF"/>
                </a:solidFill>
              </a:rPr>
              <a:t>Find your way</a:t>
            </a:r>
            <a:r>
              <a:rPr lang="en-US" sz="1800" i="0" u="none" strike="noStrike" cap="none">
                <a:solidFill>
                  <a:srgbClr val="FFFFFF"/>
                </a:solidFill>
              </a:rPr>
              <a:t xml:space="preserve"> at: PreEmpt.Life</a:t>
            </a:r>
            <a:endParaRPr sz="1800" i="0" u="none" strike="noStrike" cap="none">
              <a:solidFill>
                <a:srgbClr val="FFFFFF"/>
              </a:solidFill>
            </a:endParaRPr>
          </a:p>
        </p:txBody>
      </p:sp>
      <p:sp>
        <p:nvSpPr>
          <p:cNvPr id="328" name="Google Shape;328;p41"/>
          <p:cNvSpPr txBox="1">
            <a:spLocks noGrp="1"/>
          </p:cNvSpPr>
          <p:nvPr>
            <p:ph type="sldNum" idx="12"/>
          </p:nvPr>
        </p:nvSpPr>
        <p:spPr>
          <a:xfrm>
            <a:off x="11264600" y="413650"/>
            <a:ext cx="566100" cy="3456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18</a:t>
            </a:fld>
            <a:endParaRPr/>
          </a:p>
        </p:txBody>
      </p:sp>
      <p:sp>
        <p:nvSpPr>
          <p:cNvPr id="329" name="Google Shape;329;p41"/>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63">
          <a:extLst>
            <a:ext uri="{FF2B5EF4-FFF2-40B4-BE49-F238E27FC236}">
              <a16:creationId xmlns:a16="http://schemas.microsoft.com/office/drawing/2014/main" id="{37613119-0071-E90B-C6D8-AEBADAC80787}"/>
            </a:ext>
          </a:extLst>
        </p:cNvPr>
        <p:cNvGrpSpPr/>
        <p:nvPr/>
      </p:nvGrpSpPr>
      <p:grpSpPr>
        <a:xfrm>
          <a:off x="0" y="0"/>
          <a:ext cx="0" cy="0"/>
          <a:chOff x="0" y="0"/>
          <a:chExt cx="0" cy="0"/>
        </a:xfrm>
      </p:grpSpPr>
      <p:sp>
        <p:nvSpPr>
          <p:cNvPr id="164" name="Google Shape;164;p6">
            <a:extLst>
              <a:ext uri="{FF2B5EF4-FFF2-40B4-BE49-F238E27FC236}">
                <a16:creationId xmlns:a16="http://schemas.microsoft.com/office/drawing/2014/main" id="{23931CEB-8448-8FBD-D530-0D029F7677C3}"/>
              </a:ext>
            </a:extLst>
          </p:cNvPr>
          <p:cNvSpPr txBox="1">
            <a:spLocks noGrp="1"/>
          </p:cNvSpPr>
          <p:nvPr>
            <p:ph type="title"/>
          </p:nvPr>
        </p:nvSpPr>
        <p:spPr>
          <a:xfrm>
            <a:off x="560375" y="460125"/>
            <a:ext cx="9096374" cy="13971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400" b="0" i="0" u="none" dirty="0" err="1">
                <a:solidFill>
                  <a:srgbClr val="FFFFFF"/>
                </a:solidFill>
                <a:latin typeface="Arial"/>
                <a:ea typeface="Arial"/>
                <a:cs typeface="Arial"/>
                <a:sym typeface="Arial"/>
              </a:rPr>
              <a:t>Pre</a:t>
            </a:r>
            <a:r>
              <a:rPr lang="en-US" sz="2400" dirty="0" err="1">
                <a:latin typeface="Arial"/>
                <a:ea typeface="Arial"/>
                <a:cs typeface="Arial"/>
                <a:sym typeface="Arial"/>
              </a:rPr>
              <a:t>E</a:t>
            </a:r>
            <a:r>
              <a:rPr lang="en-US" sz="2400" b="0" i="0" u="none" dirty="0" err="1">
                <a:solidFill>
                  <a:srgbClr val="FFFFFF"/>
                </a:solidFill>
                <a:latin typeface="Arial"/>
                <a:ea typeface="Arial"/>
                <a:cs typeface="Arial"/>
                <a:sym typeface="Arial"/>
              </a:rPr>
              <a:t>mpt</a:t>
            </a:r>
            <a:r>
              <a:rPr lang="en-US" sz="2400" b="0" i="0" u="none" dirty="0">
                <a:solidFill>
                  <a:srgbClr val="FFFFFF"/>
                </a:solidFill>
                <a:latin typeface="Arial"/>
                <a:ea typeface="Arial"/>
                <a:cs typeface="Arial"/>
                <a:sym typeface="Arial"/>
              </a:rPr>
              <a:t xml:space="preserve"> Vision</a:t>
            </a:r>
            <a:endParaRPr sz="1600" b="0" i="0" u="none" dirty="0">
              <a:solidFill>
                <a:srgbClr val="FFFFFF"/>
              </a:solidFill>
              <a:latin typeface="Arial"/>
              <a:ea typeface="Arial"/>
              <a:cs typeface="Arial"/>
              <a:sym typeface="Arial"/>
            </a:endParaRPr>
          </a:p>
          <a:p>
            <a:pPr>
              <a:lnSpc>
                <a:spcPct val="100000"/>
              </a:lnSpc>
              <a:buSzPts val="2800"/>
            </a:pPr>
            <a:br>
              <a:rPr lang="en-US" sz="1600" dirty="0">
                <a:latin typeface="Arial"/>
                <a:ea typeface="Arial"/>
                <a:cs typeface="Arial"/>
                <a:sym typeface="Arial"/>
              </a:rPr>
            </a:br>
            <a:r>
              <a:rPr lang="en-GB" sz="1600" i="1" dirty="0">
                <a:solidFill>
                  <a:schemeClr val="lt1"/>
                </a:solidFill>
                <a:latin typeface="Arial"/>
                <a:cs typeface="Arial"/>
              </a:rPr>
              <a:t xml:space="preserve">Making advanced foresight and decision intelligence accessible to all — regardless of size, budget, or sector. Everyone else makes you competent. We make you wiser. </a:t>
            </a:r>
            <a:br>
              <a:rPr lang="en-GB" sz="1600" i="1" dirty="0">
                <a:solidFill>
                  <a:schemeClr val="lt1"/>
                </a:solidFill>
                <a:latin typeface="Arial"/>
                <a:cs typeface="Arial"/>
              </a:rPr>
            </a:br>
            <a:endParaRPr sz="1600" dirty="0">
              <a:latin typeface="Arial"/>
              <a:ea typeface="Arial"/>
              <a:cs typeface="Arial"/>
              <a:sym typeface="Arial"/>
            </a:endParaRPr>
          </a:p>
        </p:txBody>
      </p:sp>
      <p:pic>
        <p:nvPicPr>
          <p:cNvPr id="166" name="Google Shape;166;p6">
            <a:extLst>
              <a:ext uri="{FF2B5EF4-FFF2-40B4-BE49-F238E27FC236}">
                <a16:creationId xmlns:a16="http://schemas.microsoft.com/office/drawing/2014/main" id="{E0878B3B-19D9-99A7-CEB1-14E26FCC2231}"/>
              </a:ext>
            </a:extLst>
          </p:cNvPr>
          <p:cNvPicPr preferRelativeResize="0"/>
          <p:nvPr/>
        </p:nvPicPr>
        <p:blipFill rotWithShape="1">
          <a:blip r:embed="rId3">
            <a:alphaModFix/>
          </a:blip>
          <a:srcRect/>
          <a:stretch/>
        </p:blipFill>
        <p:spPr>
          <a:xfrm>
            <a:off x="7671987" y="2093720"/>
            <a:ext cx="4159938" cy="3009214"/>
          </a:xfrm>
          <a:prstGeom prst="rect">
            <a:avLst/>
          </a:prstGeom>
          <a:noFill/>
          <a:ln>
            <a:noFill/>
          </a:ln>
        </p:spPr>
      </p:pic>
      <p:sp>
        <p:nvSpPr>
          <p:cNvPr id="167" name="Google Shape;167;p6">
            <a:extLst>
              <a:ext uri="{FF2B5EF4-FFF2-40B4-BE49-F238E27FC236}">
                <a16:creationId xmlns:a16="http://schemas.microsoft.com/office/drawing/2014/main" id="{B6E8DDCF-2EC0-2C2D-7BD9-96D798783299}"/>
              </a:ext>
            </a:extLst>
          </p:cNvPr>
          <p:cNvSpPr txBox="1">
            <a:spLocks noGrp="1"/>
          </p:cNvSpPr>
          <p:nvPr>
            <p:ph type="sldNum" idx="12"/>
          </p:nvPr>
        </p:nvSpPr>
        <p:spPr>
          <a:xfrm>
            <a:off x="11265825" y="460125"/>
            <a:ext cx="566100" cy="354000"/>
          </a:xfrm>
          <a:prstGeom prst="rect">
            <a:avLst/>
          </a:prstGeom>
        </p:spPr>
        <p:txBody>
          <a:bodyPr spcFirstLastPara="1" wrap="square" lIns="90000" tIns="45000" rIns="90000" bIns="450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US" sz="1800" b="0" i="0" u="none" strike="noStrike" kern="0" cap="none" spc="0" normalizeH="0" baseline="0" noProof="0">
                <a:ln>
                  <a:noFill/>
                </a:ln>
                <a:solidFill>
                  <a:srgbClr val="FFFFFF"/>
                </a:solidFill>
                <a:effectLst/>
                <a:uLnTx/>
                <a:uFillTx/>
                <a:latin typeface="Century Gothic"/>
                <a:sym typeface="Century Gothic"/>
              </a:rPr>
              <a:t>0</a:t>
            </a:r>
            <a:fld id="{00000000-1234-1234-1234-123412341234}" type="slidenum">
              <a:rPr kumimoji="0" lang="en-US" sz="1800" b="0" i="0" u="none" strike="noStrike" kern="0" cap="none" spc="0" normalizeH="0" baseline="0" noProof="0">
                <a:ln>
                  <a:noFill/>
                </a:ln>
                <a:solidFill>
                  <a:srgbClr val="FFFFFF"/>
                </a:solidFill>
                <a:effectLst/>
                <a:uLnTx/>
                <a:uFillTx/>
                <a:latin typeface="Century Gothic"/>
                <a:sym typeface="Century Gothic"/>
              </a:rPr>
              <a:pPr marL="0" marR="0" lvl="0" indent="0" algn="l" defTabSz="914400" rtl="0" eaLnBrk="1" fontAlgn="auto" latinLnBrk="0" hangingPunct="1">
                <a:lnSpc>
                  <a:spcPct val="100000"/>
                </a:lnSpc>
                <a:spcBef>
                  <a:spcPts val="0"/>
                </a:spcBef>
                <a:spcAft>
                  <a:spcPts val="0"/>
                </a:spcAft>
                <a:buClr>
                  <a:srgbClr val="FFFFFF"/>
                </a:buClr>
                <a:buSzPts val="1800"/>
                <a:buFont typeface="Century Gothic"/>
                <a:buNone/>
                <a:tabLst/>
                <a:defRPr/>
              </a:pPr>
              <a:t>2</a:t>
            </a:fld>
            <a:endParaRPr kumimoji="0" sz="1800" b="0" i="0" u="none" strike="noStrike" kern="0" cap="none" spc="0" normalizeH="0" baseline="0" noProof="0">
              <a:ln>
                <a:noFill/>
              </a:ln>
              <a:solidFill>
                <a:srgbClr val="FFFFFF"/>
              </a:solidFill>
              <a:effectLst/>
              <a:uLnTx/>
              <a:uFillTx/>
              <a:latin typeface="Century Gothic"/>
              <a:sym typeface="Century Gothic"/>
            </a:endParaRPr>
          </a:p>
        </p:txBody>
      </p:sp>
      <p:sp>
        <p:nvSpPr>
          <p:cNvPr id="168" name="Google Shape;168;p6">
            <a:extLst>
              <a:ext uri="{FF2B5EF4-FFF2-40B4-BE49-F238E27FC236}">
                <a16:creationId xmlns:a16="http://schemas.microsoft.com/office/drawing/2014/main" id="{A2C0EC67-DB75-9F4F-B92D-F664AAD790F6}"/>
              </a:ext>
            </a:extLst>
          </p:cNvPr>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a:ln>
                  <a:noFill/>
                </a:ln>
                <a:solidFill>
                  <a:srgbClr val="FFFFFF"/>
                </a:solidFill>
                <a:effectLst/>
                <a:uLnTx/>
                <a:uFillTx/>
                <a:latin typeface="Arial"/>
                <a:cs typeface="Arial"/>
                <a:sym typeface="Arial"/>
              </a:rPr>
              <a:t>© PreEmpt.Life 2026</a:t>
            </a:r>
            <a:endParaRPr kumimoji="0" sz="1000" b="1" i="0" u="none" strike="noStrike" kern="0" cap="none" spc="0" normalizeH="0" baseline="0" noProof="0">
              <a:ln>
                <a:noFill/>
              </a:ln>
              <a:solidFill>
                <a:srgbClr val="FFFFFF"/>
              </a:solidFill>
              <a:effectLst/>
              <a:uLnTx/>
              <a:uFillTx/>
              <a:latin typeface="Arial"/>
              <a:cs typeface="Arial"/>
              <a:sym typeface="Arial"/>
            </a:endParaRPr>
          </a:p>
        </p:txBody>
      </p:sp>
      <p:sp>
        <p:nvSpPr>
          <p:cNvPr id="5" name="TextBox 4">
            <a:extLst>
              <a:ext uri="{FF2B5EF4-FFF2-40B4-BE49-F238E27FC236}">
                <a16:creationId xmlns:a16="http://schemas.microsoft.com/office/drawing/2014/main" id="{3331069E-6347-4276-BEA0-394779DE84AF}"/>
              </a:ext>
            </a:extLst>
          </p:cNvPr>
          <p:cNvSpPr txBox="1"/>
          <p:nvPr/>
        </p:nvSpPr>
        <p:spPr>
          <a:xfrm>
            <a:off x="560375" y="2027955"/>
            <a:ext cx="65326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a:cs typeface="Arial"/>
                <a:sym typeface="Century Gothic"/>
              </a:rPr>
              <a:t xml:space="preserve"> </a:t>
            </a:r>
          </a:p>
        </p:txBody>
      </p:sp>
      <p:sp>
        <p:nvSpPr>
          <p:cNvPr id="7" name="TextBox 6">
            <a:extLst>
              <a:ext uri="{FF2B5EF4-FFF2-40B4-BE49-F238E27FC236}">
                <a16:creationId xmlns:a16="http://schemas.microsoft.com/office/drawing/2014/main" id="{CC966B28-185C-2904-43E8-9B03A0592A33}"/>
              </a:ext>
            </a:extLst>
          </p:cNvPr>
          <p:cNvSpPr txBox="1"/>
          <p:nvPr/>
        </p:nvSpPr>
        <p:spPr>
          <a:xfrm>
            <a:off x="560375" y="3029682"/>
            <a:ext cx="6101696"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Key Elements:</a:t>
            </a:r>
            <a:br>
              <a:rPr kumimoji="0" lang="en-GB" sz="16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br>
            <a:endParaRPr kumimoji="0" lang="en-GB" sz="16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Wisdom Infrastructure, not just competence tools</a:t>
            </a:r>
            <a:endParaRPr lang="en-GB" sz="1600" dirty="0">
              <a:solidFill>
                <a:srgbClr val="FFFFFF"/>
              </a:solidFill>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 xml:space="preserve">Democratized Access — Shock (free) to Strategist  </a:t>
            </a: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Empowerment for All Sectors</a:t>
            </a: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Collaborative Innovation</a:t>
            </a: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Speed, Ethics, and Governance</a:t>
            </a:r>
          </a:p>
        </p:txBody>
      </p:sp>
    </p:spTree>
    <p:extLst>
      <p:ext uri="{BB962C8B-B14F-4D97-AF65-F5344CB8AC3E}">
        <p14:creationId xmlns:p14="http://schemas.microsoft.com/office/powerpoint/2010/main" val="279218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560374" y="460125"/>
            <a:ext cx="11147363" cy="13971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400" b="0" i="0" u="none" dirty="0" err="1">
                <a:solidFill>
                  <a:srgbClr val="FFFFFF"/>
                </a:solidFill>
                <a:latin typeface="Arial"/>
                <a:ea typeface="Arial"/>
                <a:cs typeface="Arial"/>
                <a:sym typeface="Arial"/>
              </a:rPr>
              <a:t>Pre</a:t>
            </a:r>
            <a:r>
              <a:rPr lang="en-US" sz="2400" dirty="0" err="1">
                <a:latin typeface="Arial"/>
                <a:ea typeface="Arial"/>
                <a:cs typeface="Arial"/>
                <a:sym typeface="Arial"/>
              </a:rPr>
              <a:t>E</a:t>
            </a:r>
            <a:r>
              <a:rPr lang="en-US" sz="2400" b="0" i="0" u="none" dirty="0" err="1">
                <a:solidFill>
                  <a:srgbClr val="FFFFFF"/>
                </a:solidFill>
                <a:latin typeface="Arial"/>
                <a:ea typeface="Arial"/>
                <a:cs typeface="Arial"/>
                <a:sym typeface="Arial"/>
              </a:rPr>
              <a:t>mpt</a:t>
            </a:r>
            <a:r>
              <a:rPr lang="en-US" sz="2400" b="0" i="0" u="none" dirty="0">
                <a:solidFill>
                  <a:srgbClr val="FFFFFF"/>
                </a:solidFill>
                <a:latin typeface="Arial"/>
                <a:ea typeface="Arial"/>
                <a:cs typeface="Arial"/>
                <a:sym typeface="Arial"/>
              </a:rPr>
              <a:t xml:space="preserve"> – What </a:t>
            </a:r>
            <a:r>
              <a:rPr lang="en-US" sz="2400" dirty="0">
                <a:latin typeface="Arial"/>
                <a:ea typeface="Arial"/>
                <a:cs typeface="Arial"/>
                <a:sym typeface="Arial"/>
              </a:rPr>
              <a:t>D</a:t>
            </a:r>
            <a:r>
              <a:rPr lang="en-US" sz="2400" b="0" i="0" u="none" dirty="0">
                <a:solidFill>
                  <a:srgbClr val="FFFFFF"/>
                </a:solidFill>
                <a:latin typeface="Arial"/>
                <a:ea typeface="Arial"/>
                <a:cs typeface="Arial"/>
                <a:sym typeface="Arial"/>
              </a:rPr>
              <a:t xml:space="preserve">oes </a:t>
            </a:r>
            <a:r>
              <a:rPr lang="en-US" sz="2400" dirty="0">
                <a:latin typeface="Arial"/>
                <a:ea typeface="Arial"/>
                <a:cs typeface="Arial"/>
                <a:sym typeface="Arial"/>
              </a:rPr>
              <a:t>I</a:t>
            </a:r>
            <a:r>
              <a:rPr lang="en-US" sz="2400" b="0" i="0" u="none" dirty="0">
                <a:solidFill>
                  <a:srgbClr val="FFFFFF"/>
                </a:solidFill>
                <a:latin typeface="Arial"/>
                <a:ea typeface="Arial"/>
                <a:cs typeface="Arial"/>
                <a:sym typeface="Arial"/>
              </a:rPr>
              <a:t xml:space="preserve">t </a:t>
            </a:r>
            <a:r>
              <a:rPr lang="en-US" sz="2400" dirty="0">
                <a:latin typeface="Arial"/>
                <a:ea typeface="Arial"/>
                <a:cs typeface="Arial"/>
                <a:sym typeface="Arial"/>
              </a:rPr>
              <a:t>D</a:t>
            </a:r>
            <a:r>
              <a:rPr lang="en-US" sz="2400" b="0" i="0" u="none" dirty="0">
                <a:solidFill>
                  <a:srgbClr val="FFFFFF"/>
                </a:solidFill>
                <a:latin typeface="Arial"/>
                <a:ea typeface="Arial"/>
                <a:cs typeface="Arial"/>
                <a:sym typeface="Arial"/>
              </a:rPr>
              <a:t>o ?</a:t>
            </a:r>
            <a:br>
              <a:rPr lang="en-US" sz="2400" b="0" i="0" u="none" dirty="0">
                <a:solidFill>
                  <a:srgbClr val="FFFFFF"/>
                </a:solidFill>
                <a:latin typeface="Arial"/>
                <a:ea typeface="Arial"/>
                <a:cs typeface="Arial"/>
                <a:sym typeface="Arial"/>
              </a:rPr>
            </a:br>
            <a:endParaRPr sz="1600" b="0" i="0" u="none" dirty="0">
              <a:solidFill>
                <a:srgbClr val="FFFFFF"/>
              </a:solidFill>
              <a:latin typeface="Arial"/>
              <a:ea typeface="Arial"/>
              <a:cs typeface="Arial"/>
              <a:sym typeface="Arial"/>
            </a:endParaRPr>
          </a:p>
          <a:p>
            <a:pPr marL="0" lvl="0" indent="0" algn="l" rtl="0">
              <a:lnSpc>
                <a:spcPct val="100000"/>
              </a:lnSpc>
              <a:spcBef>
                <a:spcPts val="0"/>
              </a:spcBef>
              <a:spcAft>
                <a:spcPts val="0"/>
              </a:spcAft>
              <a:buSzPts val="2800"/>
              <a:buNone/>
            </a:pPr>
            <a:r>
              <a:rPr lang="en-US" sz="1600" b="0" i="0" u="none" dirty="0" err="1">
                <a:solidFill>
                  <a:srgbClr val="FFFFFF"/>
                </a:solidFill>
                <a:latin typeface="Arial"/>
                <a:ea typeface="Arial"/>
                <a:cs typeface="Arial"/>
                <a:sym typeface="Arial"/>
              </a:rPr>
              <a:t>PreEmpt</a:t>
            </a:r>
            <a:r>
              <a:rPr lang="en-US" sz="1600" b="0" i="0" u="none" dirty="0">
                <a:solidFill>
                  <a:srgbClr val="FFFFFF"/>
                </a:solidFill>
                <a:latin typeface="Arial"/>
                <a:ea typeface="Arial"/>
                <a:cs typeface="Arial"/>
                <a:sym typeface="Arial"/>
              </a:rPr>
              <a:t xml:space="preserve"> helps organiz</a:t>
            </a:r>
            <a:r>
              <a:rPr lang="en-US" sz="1600" dirty="0">
                <a:latin typeface="Arial"/>
                <a:ea typeface="Arial"/>
                <a:cs typeface="Arial"/>
                <a:sym typeface="Arial"/>
              </a:rPr>
              <a:t>ations and individuals not just to think ahead — but to become wiser decision-makers</a:t>
            </a:r>
            <a:endParaRPr sz="1600" dirty="0">
              <a:latin typeface="Arial"/>
              <a:ea typeface="Arial"/>
              <a:cs typeface="Arial"/>
              <a:sym typeface="Arial"/>
            </a:endParaRPr>
          </a:p>
        </p:txBody>
      </p:sp>
      <p:sp>
        <p:nvSpPr>
          <p:cNvPr id="165" name="Google Shape;165;p6"/>
          <p:cNvSpPr txBox="1">
            <a:spLocks noGrp="1"/>
          </p:cNvSpPr>
          <p:nvPr>
            <p:ph type="body" idx="1"/>
          </p:nvPr>
        </p:nvSpPr>
        <p:spPr>
          <a:xfrm>
            <a:off x="485851" y="1626770"/>
            <a:ext cx="6895855" cy="4072200"/>
          </a:xfrm>
          <a:prstGeom prst="rect">
            <a:avLst/>
          </a:prstGeom>
          <a:noFill/>
          <a:ln>
            <a:noFill/>
          </a:ln>
        </p:spPr>
        <p:txBody>
          <a:bodyPr spcFirstLastPara="1" wrap="square" lIns="90000" tIns="45000" rIns="90000" bIns="45000" anchor="t" anchorCtr="0">
            <a:noAutofit/>
          </a:bodyPr>
          <a:lstStyle/>
          <a:p>
            <a:pPr marL="457200" lvl="0" indent="-317500" algn="l" rtl="0">
              <a:lnSpc>
                <a:spcPct val="100000"/>
              </a:lnSpc>
              <a:spcBef>
                <a:spcPts val="5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Horizon Scanning</a:t>
            </a:r>
          </a:p>
          <a:p>
            <a:pPr marL="596900" lvl="1" indent="0">
              <a:lnSpc>
                <a:spcPct val="100000"/>
              </a:lnSpc>
              <a:spcBef>
                <a:spcPts val="500"/>
              </a:spcBef>
              <a:buClr>
                <a:schemeClr val="lt1"/>
              </a:buClr>
            </a:pPr>
            <a:r>
              <a:rPr lang="en-US" sz="1200" i="1" u="none" dirty="0">
                <a:solidFill>
                  <a:schemeClr val="lt1"/>
                </a:solidFill>
                <a:latin typeface="Arial"/>
                <a:ea typeface="Arial"/>
                <a:cs typeface="Arial"/>
                <a:sym typeface="Arial"/>
              </a:rPr>
              <a:t>Early and weak signal detection to stay ahead of competitors and emerging threats</a:t>
            </a:r>
            <a:endParaRPr sz="1200" i="1" u="none" dirty="0">
              <a:solidFill>
                <a:schemeClr val="lt1"/>
              </a:solidFill>
              <a:latin typeface="Arial"/>
              <a:ea typeface="Arial"/>
              <a:cs typeface="Arial"/>
              <a:sym typeface="Arial"/>
            </a:endParaRPr>
          </a:p>
          <a:p>
            <a:pPr marL="0" lvl="0" indent="0" algn="l" rtl="0">
              <a:lnSpc>
                <a:spcPct val="100000"/>
              </a:lnSpc>
              <a:spcBef>
                <a:spcPts val="500"/>
              </a:spcBef>
              <a:spcAft>
                <a:spcPts val="0"/>
              </a:spcAft>
              <a:buNone/>
            </a:pPr>
            <a:endParaRPr sz="1400" i="1" dirty="0">
              <a:solidFill>
                <a:schemeClr val="lt1"/>
              </a:solidFill>
              <a:latin typeface="Arial"/>
              <a:ea typeface="Arial"/>
              <a:cs typeface="Arial"/>
              <a:sym typeface="Arial"/>
            </a:endParaRPr>
          </a:p>
          <a:p>
            <a:pPr marL="457200" lvl="0" indent="-317500" algn="l" rtl="0">
              <a:lnSpc>
                <a:spcPct val="100000"/>
              </a:lnSpc>
              <a:spcBef>
                <a:spcPts val="5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 xml:space="preserve">Strategic </a:t>
            </a:r>
            <a:r>
              <a:rPr lang="en-US" sz="1400" b="1" i="1" dirty="0">
                <a:solidFill>
                  <a:schemeClr val="lt1"/>
                </a:solidFill>
                <a:latin typeface="Arial"/>
                <a:ea typeface="Arial"/>
                <a:cs typeface="Arial"/>
                <a:sym typeface="Arial"/>
              </a:rPr>
              <a:t>Game-planning</a:t>
            </a:r>
          </a:p>
          <a:p>
            <a:pPr marL="596900" lvl="1" indent="0">
              <a:lnSpc>
                <a:spcPct val="100000"/>
              </a:lnSpc>
              <a:spcBef>
                <a:spcPts val="500"/>
              </a:spcBef>
              <a:buClr>
                <a:schemeClr val="lt1"/>
              </a:buClr>
            </a:pPr>
            <a:r>
              <a:rPr lang="en-US" sz="1200" i="1" u="none" dirty="0">
                <a:solidFill>
                  <a:schemeClr val="lt1"/>
                </a:solidFill>
                <a:latin typeface="Arial"/>
                <a:ea typeface="Arial"/>
                <a:cs typeface="Arial"/>
                <a:sym typeface="Arial"/>
              </a:rPr>
              <a:t>Developing alternative scenarios for in</a:t>
            </a:r>
            <a:r>
              <a:rPr lang="en-US" sz="1200" i="1" dirty="0">
                <a:solidFill>
                  <a:schemeClr val="lt1"/>
                </a:solidFill>
                <a:latin typeface="Arial"/>
                <a:ea typeface="Arial"/>
                <a:cs typeface="Arial"/>
                <a:sym typeface="Arial"/>
              </a:rPr>
              <a:t>telligent</a:t>
            </a:r>
            <a:r>
              <a:rPr lang="en-US" sz="1200" i="1" u="none" dirty="0">
                <a:solidFill>
                  <a:schemeClr val="lt1"/>
                </a:solidFill>
                <a:latin typeface="Arial"/>
                <a:ea typeface="Arial"/>
                <a:cs typeface="Arial"/>
                <a:sym typeface="Arial"/>
              </a:rPr>
              <a:t xml:space="preserve"> decision-making in uncertain environments</a:t>
            </a:r>
            <a:endParaRPr sz="1200" i="1" u="none" dirty="0">
              <a:solidFill>
                <a:schemeClr val="lt1"/>
              </a:solidFill>
              <a:latin typeface="Arial"/>
              <a:ea typeface="Arial"/>
              <a:cs typeface="Arial"/>
              <a:sym typeface="Arial"/>
            </a:endParaRPr>
          </a:p>
          <a:p>
            <a:pPr marL="0" lvl="0" indent="0" algn="l" rtl="0">
              <a:lnSpc>
                <a:spcPct val="100000"/>
              </a:lnSpc>
              <a:spcBef>
                <a:spcPts val="500"/>
              </a:spcBef>
              <a:spcAft>
                <a:spcPts val="0"/>
              </a:spcAft>
              <a:buNone/>
            </a:pPr>
            <a:endParaRPr sz="1400" i="1" dirty="0">
              <a:solidFill>
                <a:schemeClr val="lt1"/>
              </a:solidFill>
              <a:latin typeface="Arial"/>
              <a:ea typeface="Arial"/>
              <a:cs typeface="Arial"/>
              <a:sym typeface="Arial"/>
            </a:endParaRPr>
          </a:p>
          <a:p>
            <a:pPr marL="457200" lvl="0" indent="-317500" algn="l" rtl="0">
              <a:lnSpc>
                <a:spcPct val="100000"/>
              </a:lnSpc>
              <a:spcBef>
                <a:spcPts val="5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Risk Management</a:t>
            </a:r>
          </a:p>
          <a:p>
            <a:pPr marL="596900" lvl="1" indent="0">
              <a:lnSpc>
                <a:spcPct val="100000"/>
              </a:lnSpc>
              <a:spcBef>
                <a:spcPts val="500"/>
              </a:spcBef>
              <a:buClr>
                <a:schemeClr val="lt1"/>
              </a:buClr>
            </a:pPr>
            <a:r>
              <a:rPr lang="en-US" sz="1200" u="none" dirty="0">
                <a:solidFill>
                  <a:schemeClr val="lt1"/>
                </a:solidFill>
                <a:latin typeface="Arial"/>
                <a:ea typeface="Arial"/>
                <a:cs typeface="Arial"/>
                <a:sym typeface="Arial"/>
              </a:rPr>
              <a:t>Systematically assessing and responding to potential threats</a:t>
            </a:r>
            <a:endParaRPr sz="1200" u="none" dirty="0">
              <a:solidFill>
                <a:schemeClr val="lt1"/>
              </a:solidFill>
              <a:latin typeface="Arial"/>
              <a:ea typeface="Arial"/>
              <a:cs typeface="Arial"/>
              <a:sym typeface="Arial"/>
            </a:endParaRPr>
          </a:p>
          <a:p>
            <a:pPr marL="0" lvl="0" indent="0" algn="l" rtl="0">
              <a:lnSpc>
                <a:spcPct val="100000"/>
              </a:lnSpc>
              <a:spcBef>
                <a:spcPts val="500"/>
              </a:spcBef>
              <a:spcAft>
                <a:spcPts val="0"/>
              </a:spcAft>
              <a:buNone/>
            </a:pPr>
            <a:endParaRPr sz="1400" i="1" dirty="0">
              <a:solidFill>
                <a:schemeClr val="lt1"/>
              </a:solidFill>
              <a:latin typeface="Arial"/>
              <a:ea typeface="Arial"/>
              <a:cs typeface="Arial"/>
              <a:sym typeface="Arial"/>
            </a:endParaRPr>
          </a:p>
          <a:p>
            <a:pPr marL="457200" lvl="0" indent="-317500" algn="l" rtl="0">
              <a:lnSpc>
                <a:spcPct val="100000"/>
              </a:lnSpc>
              <a:spcBef>
                <a:spcPts val="5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Innovation Development</a:t>
            </a:r>
          </a:p>
          <a:p>
            <a:pPr marL="596900" lvl="1" indent="0">
              <a:lnSpc>
                <a:spcPct val="100000"/>
              </a:lnSpc>
              <a:spcBef>
                <a:spcPts val="500"/>
              </a:spcBef>
              <a:buClr>
                <a:schemeClr val="lt1"/>
              </a:buClr>
            </a:pPr>
            <a:r>
              <a:rPr lang="en-US" sz="1200" u="none" dirty="0">
                <a:solidFill>
                  <a:schemeClr val="lt1"/>
                </a:solidFill>
                <a:latin typeface="Arial"/>
                <a:ea typeface="Arial"/>
                <a:cs typeface="Arial"/>
                <a:sym typeface="Arial"/>
              </a:rPr>
              <a:t>Collaboratively imagining and creating new futures, with human oversight</a:t>
            </a:r>
            <a:endParaRPr sz="1200" u="none" dirty="0">
              <a:solidFill>
                <a:schemeClr val="lt1"/>
              </a:solidFill>
              <a:latin typeface="Arial"/>
              <a:ea typeface="Arial"/>
              <a:cs typeface="Arial"/>
              <a:sym typeface="Arial"/>
            </a:endParaRPr>
          </a:p>
          <a:p>
            <a:pPr marL="0" lvl="0" indent="0" algn="l" rtl="0">
              <a:lnSpc>
                <a:spcPct val="100000"/>
              </a:lnSpc>
              <a:spcBef>
                <a:spcPts val="600"/>
              </a:spcBef>
              <a:spcAft>
                <a:spcPts val="0"/>
              </a:spcAft>
              <a:buNone/>
            </a:pPr>
            <a:endParaRPr sz="1400" i="1" dirty="0">
              <a:solidFill>
                <a:schemeClr val="lt1"/>
              </a:solidFill>
              <a:latin typeface="Arial"/>
              <a:ea typeface="Arial"/>
              <a:cs typeface="Arial"/>
              <a:sym typeface="Arial"/>
            </a:endParaRPr>
          </a:p>
          <a:p>
            <a:pPr marL="457200" lvl="0" indent="-317500" algn="l" rtl="0">
              <a:lnSpc>
                <a:spcPct val="100000"/>
              </a:lnSpc>
              <a:spcBef>
                <a:spcPts val="6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Critical Friends</a:t>
            </a:r>
          </a:p>
          <a:p>
            <a:pPr marL="596900" lvl="1" indent="0">
              <a:lnSpc>
                <a:spcPct val="100000"/>
              </a:lnSpc>
              <a:spcBef>
                <a:spcPts val="600"/>
              </a:spcBef>
              <a:buClr>
                <a:schemeClr val="lt1"/>
              </a:buClr>
            </a:pPr>
            <a:r>
              <a:rPr lang="en-US" sz="1200" u="none" dirty="0">
                <a:solidFill>
                  <a:schemeClr val="lt1"/>
                </a:solidFill>
                <a:latin typeface="Arial"/>
                <a:ea typeface="Arial"/>
                <a:cs typeface="Arial"/>
                <a:sym typeface="Arial"/>
              </a:rPr>
              <a:t>100,000+ rotating global perspectives gathered as structured feedback and research</a:t>
            </a:r>
          </a:p>
          <a:p>
            <a:pPr marL="139700" lvl="0" indent="0" algn="l" rtl="0">
              <a:lnSpc>
                <a:spcPct val="100000"/>
              </a:lnSpc>
              <a:spcBef>
                <a:spcPts val="600"/>
              </a:spcBef>
              <a:spcAft>
                <a:spcPts val="0"/>
              </a:spcAft>
              <a:buClr>
                <a:schemeClr val="lt1"/>
              </a:buClr>
              <a:buSzPts val="1400"/>
            </a:pPr>
            <a:endParaRPr lang="en-US" sz="1400" i="1" u="none" dirty="0">
              <a:solidFill>
                <a:schemeClr val="lt1"/>
              </a:solidFill>
              <a:latin typeface="Arial"/>
              <a:ea typeface="Arial"/>
              <a:cs typeface="Arial"/>
              <a:sym typeface="Arial"/>
            </a:endParaRPr>
          </a:p>
          <a:p>
            <a:pPr marL="457200" lvl="0" indent="-317500" algn="l" rtl="0">
              <a:lnSpc>
                <a:spcPct val="100000"/>
              </a:lnSpc>
              <a:spcBef>
                <a:spcPts val="6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Board &amp; Governance Intelligence</a:t>
            </a:r>
          </a:p>
          <a:p>
            <a:pPr marL="596900" lvl="1" indent="0">
              <a:lnSpc>
                <a:spcPct val="100000"/>
              </a:lnSpc>
              <a:spcBef>
                <a:spcPts val="600"/>
              </a:spcBef>
              <a:buClr>
                <a:schemeClr val="lt1"/>
              </a:buClr>
            </a:pPr>
            <a:r>
              <a:rPr lang="en-US" sz="1200" dirty="0">
                <a:solidFill>
                  <a:schemeClr val="lt1"/>
                </a:solidFill>
                <a:latin typeface="Arial"/>
                <a:ea typeface="Arial"/>
                <a:cs typeface="Arial"/>
                <a:sym typeface="Arial"/>
              </a:rPr>
              <a:t>Closing governance chain breaks: authorization thresholds, liability allocation, and decision windows mapped to board authority. IGAB-approved.</a:t>
            </a:r>
            <a:endParaRPr sz="1200" dirty="0">
              <a:solidFill>
                <a:schemeClr val="lt1"/>
              </a:solidFill>
              <a:latin typeface="Arial"/>
              <a:ea typeface="Arial"/>
              <a:cs typeface="Arial"/>
              <a:sym typeface="Arial"/>
            </a:endParaRPr>
          </a:p>
        </p:txBody>
      </p:sp>
      <p:sp>
        <p:nvSpPr>
          <p:cNvPr id="167" name="Google Shape;167;p6"/>
          <p:cNvSpPr txBox="1">
            <a:spLocks noGrp="1"/>
          </p:cNvSpPr>
          <p:nvPr>
            <p:ph type="sldNum" idx="12"/>
          </p:nvPr>
        </p:nvSpPr>
        <p:spPr>
          <a:xfrm>
            <a:off x="11265825" y="460125"/>
            <a:ext cx="566100" cy="3540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3</a:t>
            </a:fld>
            <a:endParaRPr/>
          </a:p>
        </p:txBody>
      </p:sp>
      <p:sp>
        <p:nvSpPr>
          <p:cNvPr id="168" name="Google Shape;168;p6"/>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
        <p:nvSpPr>
          <p:cNvPr id="9" name="Rectangle 1">
            <a:extLst>
              <a:ext uri="{FF2B5EF4-FFF2-40B4-BE49-F238E27FC236}">
                <a16:creationId xmlns:a16="http://schemas.microsoft.com/office/drawing/2014/main" id="{1948B0CE-E0D5-7BEE-7C5B-ED8F4290DCF1}"/>
              </a:ext>
            </a:extLst>
          </p:cNvPr>
          <p:cNvSpPr>
            <a:spLocks noChangeArrowheads="1"/>
          </p:cNvSpPr>
          <p:nvPr/>
        </p:nvSpPr>
        <p:spPr bwMode="auto">
          <a:xfrm>
            <a:off x="0" y="0"/>
            <a:ext cx="12193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6c3252d540_0_0"/>
          <p:cNvSpPr txBox="1">
            <a:spLocks noGrp="1"/>
          </p:cNvSpPr>
          <p:nvPr>
            <p:ph type="title"/>
          </p:nvPr>
        </p:nvSpPr>
        <p:spPr>
          <a:xfrm>
            <a:off x="573600" y="530325"/>
            <a:ext cx="7163400" cy="4635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None/>
            </a:pPr>
            <a:r>
              <a:rPr lang="en-US" sz="2400">
                <a:latin typeface="Arial"/>
                <a:ea typeface="Arial"/>
                <a:cs typeface="Arial"/>
                <a:sym typeface="Arial"/>
              </a:rPr>
              <a:t>Typical Use-cases Across Multiple Industry Sectors</a:t>
            </a:r>
            <a:endParaRPr sz="2400">
              <a:latin typeface="Arial"/>
              <a:ea typeface="Arial"/>
              <a:cs typeface="Arial"/>
              <a:sym typeface="Arial"/>
            </a:endParaRPr>
          </a:p>
        </p:txBody>
      </p:sp>
      <p:sp>
        <p:nvSpPr>
          <p:cNvPr id="175" name="Google Shape;175;g36c3252d540_0_0"/>
          <p:cNvSpPr txBox="1">
            <a:spLocks noGrp="1"/>
          </p:cNvSpPr>
          <p:nvPr>
            <p:ph type="body" idx="1"/>
          </p:nvPr>
        </p:nvSpPr>
        <p:spPr>
          <a:xfrm>
            <a:off x="6275350" y="1352400"/>
            <a:ext cx="5579700" cy="5005800"/>
          </a:xfrm>
          <a:prstGeom prst="rect">
            <a:avLst/>
          </a:prstGeom>
        </p:spPr>
        <p:txBody>
          <a:bodyPr spcFirstLastPara="1" wrap="square" lIns="91425" tIns="0" rIns="91425" bIns="100575" anchor="t" anchorCtr="0">
            <a:noAutofit/>
          </a:bodyPr>
          <a:lstStyle/>
          <a:p>
            <a:pPr marL="0" lvl="0" indent="0" algn="l" rtl="0">
              <a:lnSpc>
                <a:spcPct val="115000"/>
              </a:lnSpc>
              <a:spcBef>
                <a:spcPts val="600"/>
              </a:spcBef>
              <a:spcAft>
                <a:spcPts val="0"/>
              </a:spcAft>
              <a:buNone/>
            </a:pPr>
            <a:r>
              <a:rPr lang="en-US" sz="1400" b="1" dirty="0">
                <a:solidFill>
                  <a:schemeClr val="lt1"/>
                </a:solidFill>
                <a:latin typeface="Arial"/>
                <a:ea typeface="Arial"/>
                <a:cs typeface="Arial"/>
                <a:sym typeface="Arial"/>
              </a:rPr>
              <a:t>Collaborative Problem Solving for Wicked Problems:</a:t>
            </a:r>
            <a:endParaRPr sz="1400" b="1"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dirty="0">
                <a:solidFill>
                  <a:schemeClr val="lt1"/>
                </a:solidFill>
                <a:latin typeface="Arial"/>
                <a:ea typeface="Arial"/>
                <a:cs typeface="Arial"/>
                <a:sym typeface="Arial"/>
              </a:rPr>
              <a:t>Engaging the broadest team to understand, connect and address the most challenging scenarios.</a:t>
            </a:r>
            <a:endParaRPr sz="1400"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endParaRPr lang="en-US" sz="1400"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b="1" dirty="0">
                <a:solidFill>
                  <a:schemeClr val="lt1"/>
                </a:solidFill>
                <a:latin typeface="Arial"/>
                <a:ea typeface="Arial"/>
                <a:cs typeface="Arial"/>
                <a:sym typeface="Arial"/>
              </a:rPr>
              <a:t>Innovative Thinking:</a:t>
            </a:r>
            <a:endParaRPr sz="1400" b="1"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dirty="0">
                <a:solidFill>
                  <a:schemeClr val="lt1"/>
                </a:solidFill>
                <a:latin typeface="Arial"/>
                <a:ea typeface="Arial"/>
                <a:cs typeface="Arial"/>
                <a:sym typeface="Arial"/>
              </a:rPr>
              <a:t>Speculate to tackle the unknown unknowns, with real-time connectivity. Answers now - not ‘if and when’.</a:t>
            </a:r>
            <a:endParaRPr sz="1400" dirty="0">
              <a:solidFill>
                <a:schemeClr val="lt1"/>
              </a:solidFill>
              <a:latin typeface="Arial"/>
              <a:ea typeface="Arial"/>
              <a:cs typeface="Arial"/>
              <a:sym typeface="Arial"/>
            </a:endParaRPr>
          </a:p>
          <a:p>
            <a:pPr marL="0" lvl="0" indent="0">
              <a:lnSpc>
                <a:spcPct val="115000"/>
              </a:lnSpc>
              <a:spcBef>
                <a:spcPts val="600"/>
              </a:spcBef>
            </a:pPr>
            <a:r>
              <a:rPr lang="en-GB" sz="1400" b="1" dirty="0">
                <a:solidFill>
                  <a:schemeClr val="lt1"/>
                </a:solidFill>
                <a:latin typeface="Arial"/>
                <a:ea typeface="Arial"/>
                <a:cs typeface="Arial"/>
                <a:sym typeface="Arial"/>
              </a:rPr>
              <a:t>Policy Development:</a:t>
            </a:r>
          </a:p>
          <a:p>
            <a:pPr marL="0" lvl="0" indent="0">
              <a:lnSpc>
                <a:spcPct val="115000"/>
              </a:lnSpc>
              <a:spcBef>
                <a:spcPts val="600"/>
              </a:spcBef>
            </a:pPr>
            <a:endParaRPr lang="en-GB" sz="1400" dirty="0">
              <a:solidFill>
                <a:schemeClr val="lt1"/>
              </a:solidFill>
              <a:latin typeface="Arial"/>
              <a:ea typeface="Arial"/>
              <a:cs typeface="Arial"/>
              <a:sym typeface="Arial"/>
            </a:endParaRPr>
          </a:p>
          <a:p>
            <a:pPr marL="0" lvl="0" indent="0">
              <a:lnSpc>
                <a:spcPct val="115000"/>
              </a:lnSpc>
              <a:spcBef>
                <a:spcPts val="600"/>
              </a:spcBef>
            </a:pPr>
            <a:r>
              <a:rPr lang="en-GB" sz="1400" dirty="0">
                <a:solidFill>
                  <a:schemeClr val="lt1"/>
                </a:solidFill>
                <a:latin typeface="Arial"/>
                <a:ea typeface="Arial"/>
                <a:cs typeface="Arial"/>
                <a:sym typeface="Arial"/>
              </a:rPr>
              <a:t>Creating new connected policy responses addressing complex, new-world / real-world scenarios.</a:t>
            </a:r>
          </a:p>
          <a:p>
            <a:pPr marL="0" lvl="0" indent="0" algn="l" rtl="0">
              <a:lnSpc>
                <a:spcPct val="115000"/>
              </a:lnSpc>
              <a:spcBef>
                <a:spcPts val="600"/>
              </a:spcBef>
              <a:spcAft>
                <a:spcPts val="0"/>
              </a:spcAft>
              <a:buClr>
                <a:schemeClr val="dk1"/>
              </a:buClr>
              <a:buSzPts val="1100"/>
              <a:buFont typeface="Arial"/>
              <a:buNone/>
            </a:pPr>
            <a:endParaRPr lang="en-GB" sz="1400"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b="1" dirty="0">
                <a:solidFill>
                  <a:schemeClr val="lt1"/>
                </a:solidFill>
                <a:latin typeface="Arial"/>
                <a:ea typeface="Arial"/>
                <a:cs typeface="Arial"/>
                <a:sym typeface="Arial"/>
              </a:rPr>
              <a:t>Drive Gameplan to Action</a:t>
            </a:r>
            <a:r>
              <a:rPr lang="en-US" sz="1400" dirty="0">
                <a:solidFill>
                  <a:schemeClr val="lt1"/>
                </a:solidFill>
                <a:latin typeface="Arial"/>
                <a:ea typeface="Arial"/>
                <a:cs typeface="Arial"/>
                <a:sym typeface="Arial"/>
              </a:rPr>
              <a:t>:</a:t>
            </a:r>
            <a:endParaRPr sz="1400"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dirty="0">
                <a:solidFill>
                  <a:schemeClr val="lt1"/>
                </a:solidFill>
                <a:latin typeface="Arial"/>
                <a:ea typeface="Arial"/>
                <a:cs typeface="Arial"/>
                <a:sym typeface="Arial"/>
              </a:rPr>
              <a:t>Creating roadmaps, approach and gameplans, with step-by-step process to ensure action immediately.</a:t>
            </a:r>
            <a:endParaRPr sz="1400" dirty="0">
              <a:solidFill>
                <a:schemeClr val="lt1"/>
              </a:solidFill>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1400" dirty="0">
              <a:solidFill>
                <a:schemeClr val="lt1"/>
              </a:solidFill>
              <a:latin typeface="Arial"/>
              <a:ea typeface="Arial"/>
              <a:cs typeface="Arial"/>
              <a:sym typeface="Arial"/>
            </a:endParaRPr>
          </a:p>
        </p:txBody>
      </p:sp>
      <p:pic>
        <p:nvPicPr>
          <p:cNvPr id="176" name="Google Shape;176;g36c3252d540_0_0" title="Foresight_nerses-khachatryan on unsplash.jpg"/>
          <p:cNvPicPr preferRelativeResize="0"/>
          <p:nvPr/>
        </p:nvPicPr>
        <p:blipFill>
          <a:blip r:embed="rId3">
            <a:alphaModFix/>
          </a:blip>
          <a:stretch>
            <a:fillRect/>
          </a:stretch>
        </p:blipFill>
        <p:spPr>
          <a:xfrm>
            <a:off x="684200" y="1428600"/>
            <a:ext cx="5213825" cy="3477625"/>
          </a:xfrm>
          <a:prstGeom prst="rect">
            <a:avLst/>
          </a:prstGeom>
          <a:noFill/>
          <a:ln>
            <a:noFill/>
          </a:ln>
        </p:spPr>
      </p:pic>
      <p:sp>
        <p:nvSpPr>
          <p:cNvPr id="177" name="Google Shape;177;g36c3252d540_0_0"/>
          <p:cNvSpPr txBox="1">
            <a:spLocks noGrp="1"/>
          </p:cNvSpPr>
          <p:nvPr>
            <p:ph type="sldNum" idx="12"/>
          </p:nvPr>
        </p:nvSpPr>
        <p:spPr>
          <a:xfrm>
            <a:off x="11282825" y="483650"/>
            <a:ext cx="554100" cy="332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4</a:t>
            </a:fld>
            <a:endParaRPr/>
          </a:p>
        </p:txBody>
      </p:sp>
      <p:sp>
        <p:nvSpPr>
          <p:cNvPr id="178" name="Google Shape;178;g36c3252d540_0_0"/>
          <p:cNvSpPr txBox="1"/>
          <p:nvPr/>
        </p:nvSpPr>
        <p:spPr>
          <a:xfrm>
            <a:off x="684200" y="627277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
        <p:nvSpPr>
          <p:cNvPr id="179" name="Google Shape;179;g36c3252d540_0_0"/>
          <p:cNvSpPr txBox="1"/>
          <p:nvPr/>
        </p:nvSpPr>
        <p:spPr>
          <a:xfrm>
            <a:off x="608000" y="5268550"/>
            <a:ext cx="557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lt1"/>
                </a:solidFill>
              </a:rPr>
              <a:t>“Everyone else makes you competent. We make you wiser.</a:t>
            </a:r>
            <a:endParaRPr sz="2100">
              <a:solidFill>
                <a:schemeClr val="lt1"/>
              </a:solidFill>
            </a:endParaRPr>
          </a:p>
          <a:p>
            <a:pPr marL="0" lvl="0" indent="0" algn="l" rtl="0">
              <a:spcBef>
                <a:spcPts val="0"/>
              </a:spcBef>
              <a:spcAft>
                <a:spcPts val="0"/>
              </a:spcAft>
              <a:buNone/>
            </a:pPr>
            <a:r>
              <a:rPr lang="en-US" sz="2100">
                <a:solidFill>
                  <a:schemeClr val="lt1"/>
                </a:solidFill>
              </a:rPr>
              <a:t>There is a difference — and it matters.”</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61"/>
        <p:cNvGrpSpPr/>
        <p:nvPr/>
      </p:nvGrpSpPr>
      <p:grpSpPr>
        <a:xfrm>
          <a:off x="0" y="0"/>
          <a:ext cx="0" cy="0"/>
          <a:chOff x="0" y="0"/>
          <a:chExt cx="0" cy="0"/>
        </a:xfrm>
      </p:grpSpPr>
      <p:sp>
        <p:nvSpPr>
          <p:cNvPr id="162" name="Google Shape;162;p2"/>
          <p:cNvSpPr txBox="1"/>
          <p:nvPr/>
        </p:nvSpPr>
        <p:spPr>
          <a:xfrm>
            <a:off x="10408094" y="6484574"/>
            <a:ext cx="1586400" cy="282900"/>
          </a:xfrm>
          <a:prstGeom prst="rect">
            <a:avLst/>
          </a:prstGeom>
          <a:noFill/>
          <a:ln>
            <a:noFill/>
          </a:ln>
        </p:spPr>
        <p:txBody>
          <a:bodyPr spcFirstLastPara="1" wrap="square" lIns="91400" tIns="91400" rIns="91400" bIns="91400" anchor="t" anchorCtr="0">
            <a:noAutofit/>
          </a:bodyPr>
          <a:lstStyle/>
          <a:p>
            <a:r>
              <a:rPr lang="en-GB" sz="1000" b="1">
                <a:solidFill>
                  <a:srgbClr val="FFFFFF"/>
                </a:solidFill>
              </a:rPr>
              <a:t>© PreEmpt.Life 2026</a:t>
            </a:r>
            <a:endParaRPr sz="1000" b="1">
              <a:solidFill>
                <a:srgbClr val="FFFFFF"/>
              </a:solidFill>
            </a:endParaRPr>
          </a:p>
        </p:txBody>
      </p:sp>
      <p:graphicFrame>
        <p:nvGraphicFramePr>
          <p:cNvPr id="163" name="Google Shape;163;p2"/>
          <p:cNvGraphicFramePr/>
          <p:nvPr>
            <p:extLst>
              <p:ext uri="{D42A27DB-BD31-4B8C-83A1-F6EECF244321}">
                <p14:modId xmlns:p14="http://schemas.microsoft.com/office/powerpoint/2010/main" val="3687754863"/>
              </p:ext>
            </p:extLst>
          </p:nvPr>
        </p:nvGraphicFramePr>
        <p:xfrm>
          <a:off x="450512" y="997320"/>
          <a:ext cx="5566525" cy="2803350"/>
        </p:xfrm>
        <a:graphic>
          <a:graphicData uri="http://schemas.openxmlformats.org/drawingml/2006/table">
            <a:tbl>
              <a:tblPr>
                <a:noFill/>
              </a:tblPr>
              <a:tblGrid>
                <a:gridCol w="1122650">
                  <a:extLst>
                    <a:ext uri="{9D8B030D-6E8A-4147-A177-3AD203B41FA5}">
                      <a16:colId xmlns:a16="http://schemas.microsoft.com/office/drawing/2014/main" val="20000"/>
                    </a:ext>
                  </a:extLst>
                </a:gridCol>
                <a:gridCol w="2609675">
                  <a:extLst>
                    <a:ext uri="{9D8B030D-6E8A-4147-A177-3AD203B41FA5}">
                      <a16:colId xmlns:a16="http://schemas.microsoft.com/office/drawing/2014/main" val="20001"/>
                    </a:ext>
                  </a:extLst>
                </a:gridCol>
                <a:gridCol w="1834200">
                  <a:extLst>
                    <a:ext uri="{9D8B030D-6E8A-4147-A177-3AD203B41FA5}">
                      <a16:colId xmlns:a16="http://schemas.microsoft.com/office/drawing/2014/main" val="20002"/>
                    </a:ext>
                  </a:extLst>
                </a:gridCol>
              </a:tblGrid>
              <a:tr h="425900">
                <a:tc>
                  <a:txBody>
                    <a:bodyPr/>
                    <a:lstStyle/>
                    <a:p>
                      <a:pPr marL="0" marR="0" lvl="0" indent="0" algn="l" rtl="0">
                        <a:lnSpc>
                          <a:spcPct val="100000"/>
                        </a:lnSpc>
                        <a:spcBef>
                          <a:spcPts val="0"/>
                        </a:spcBef>
                        <a:spcAft>
                          <a:spcPts val="0"/>
                        </a:spcAft>
                        <a:buNone/>
                      </a:pP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2224D"/>
                    </a:solidFill>
                  </a:tcPr>
                </a:tc>
                <a:tc>
                  <a:txBody>
                    <a:bodyPr/>
                    <a:lstStyle/>
                    <a:p>
                      <a:pPr marL="0" marR="0" lvl="0" indent="0" algn="l" rtl="0">
                        <a:lnSpc>
                          <a:spcPct val="100000"/>
                        </a:lnSpc>
                        <a:spcBef>
                          <a:spcPts val="0"/>
                        </a:spcBef>
                        <a:spcAft>
                          <a:spcPts val="0"/>
                        </a:spcAft>
                        <a:buNone/>
                      </a:pPr>
                      <a:r>
                        <a:rPr lang="en-GB" sz="1200" b="1">
                          <a:solidFill>
                            <a:schemeClr val="lt1"/>
                          </a:solidFill>
                        </a:rPr>
                        <a:t xml:space="preserve"> </a:t>
                      </a:r>
                      <a:r>
                        <a:rPr lang="en-GB" sz="1200" b="1" u="none" strike="noStrike" cap="none">
                          <a:solidFill>
                            <a:schemeClr val="lt1"/>
                          </a:solidFill>
                        </a:rPr>
                        <a:t>Policy &amp; Resilience</a:t>
                      </a:r>
                      <a:endParaRPr sz="1200" b="1"/>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2224D"/>
                    </a:solidFill>
                  </a:tcPr>
                </a:tc>
                <a:tc>
                  <a:txBody>
                    <a:bodyPr/>
                    <a:lstStyle/>
                    <a:p>
                      <a:pPr marL="0" marR="0" lvl="0" indent="0" algn="l" rtl="0">
                        <a:lnSpc>
                          <a:spcPct val="100000"/>
                        </a:lnSpc>
                        <a:spcBef>
                          <a:spcPts val="0"/>
                        </a:spcBef>
                        <a:spcAft>
                          <a:spcPts val="0"/>
                        </a:spcAft>
                        <a:buNone/>
                      </a:pPr>
                      <a:r>
                        <a:rPr lang="en-GB" sz="1200" b="1" u="none" strike="noStrike" cap="none">
                          <a:solidFill>
                            <a:schemeClr val="lt1"/>
                          </a:solidFill>
                        </a:rPr>
                        <a:t>Typical Benefits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2224D"/>
                    </a:solidFill>
                  </a:tcPr>
                </a:tc>
                <a:extLst>
                  <a:ext uri="{0D108BD9-81ED-4DB2-BD59-A6C34878D82A}">
                    <a16:rowId xmlns:a16="http://schemas.microsoft.com/office/drawing/2014/main" val="10000"/>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Policy Development</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Model policy scenarios and stakeholder impacts for evidence-based policy and regulation</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rowSpan="4">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6819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Crisis Management</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Real-time decision support and resource allocation during emergencies and crises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2"/>
                  </a:ext>
                </a:extLst>
              </a:tr>
              <a:tr h="5982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 xml:space="preserve">Scenario </a:t>
                      </a:r>
                      <a:r>
                        <a:rPr lang="en-GB" sz="1000"/>
                        <a:t>P</a:t>
                      </a:r>
                      <a:r>
                        <a:rPr lang="en-GB" sz="1000" u="none" strike="noStrike" cap="none"/>
                        <a:t>lanning</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Explore multiple future possibilities and test strategic assumptions for uncertainty</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3"/>
                  </a:ext>
                </a:extLst>
              </a:tr>
              <a:tr h="5034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Resilience and Risk</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Identify and assess operational, financial, and strategic risks to build adaptive mitigation strategies</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pic>
        <p:nvPicPr>
          <p:cNvPr id="164" name="Google Shape;164;p2" descr="Shield Tick with solid fill"/>
          <p:cNvPicPr preferRelativeResize="0"/>
          <p:nvPr/>
        </p:nvPicPr>
        <p:blipFill rotWithShape="1">
          <a:blip r:embed="rId3">
            <a:alphaModFix/>
          </a:blip>
          <a:srcRect/>
          <a:stretch/>
        </p:blipFill>
        <p:spPr>
          <a:xfrm>
            <a:off x="707597" y="997326"/>
            <a:ext cx="307814" cy="307800"/>
          </a:xfrm>
          <a:prstGeom prst="rect">
            <a:avLst/>
          </a:prstGeom>
          <a:noFill/>
          <a:ln>
            <a:noFill/>
          </a:ln>
        </p:spPr>
      </p:pic>
      <p:graphicFrame>
        <p:nvGraphicFramePr>
          <p:cNvPr id="165" name="Google Shape;165;p2"/>
          <p:cNvGraphicFramePr/>
          <p:nvPr>
            <p:extLst>
              <p:ext uri="{D42A27DB-BD31-4B8C-83A1-F6EECF244321}">
                <p14:modId xmlns:p14="http://schemas.microsoft.com/office/powerpoint/2010/main" val="3021635342"/>
              </p:ext>
            </p:extLst>
          </p:nvPr>
        </p:nvGraphicFramePr>
        <p:xfrm>
          <a:off x="443037" y="4028799"/>
          <a:ext cx="5548375" cy="2195825"/>
        </p:xfrm>
        <a:graphic>
          <a:graphicData uri="http://schemas.openxmlformats.org/drawingml/2006/table">
            <a:tbl>
              <a:tblPr>
                <a:noFill/>
              </a:tblPr>
              <a:tblGrid>
                <a:gridCol w="1113100">
                  <a:extLst>
                    <a:ext uri="{9D8B030D-6E8A-4147-A177-3AD203B41FA5}">
                      <a16:colId xmlns:a16="http://schemas.microsoft.com/office/drawing/2014/main" val="20000"/>
                    </a:ext>
                  </a:extLst>
                </a:gridCol>
                <a:gridCol w="2589375">
                  <a:extLst>
                    <a:ext uri="{9D8B030D-6E8A-4147-A177-3AD203B41FA5}">
                      <a16:colId xmlns:a16="http://schemas.microsoft.com/office/drawing/2014/main" val="20001"/>
                    </a:ext>
                  </a:extLst>
                </a:gridCol>
                <a:gridCol w="1845900">
                  <a:extLst>
                    <a:ext uri="{9D8B030D-6E8A-4147-A177-3AD203B41FA5}">
                      <a16:colId xmlns:a16="http://schemas.microsoft.com/office/drawing/2014/main" val="20002"/>
                    </a:ext>
                  </a:extLst>
                </a:gridCol>
              </a:tblGrid>
              <a:tr h="397475">
                <a:tc>
                  <a:txBody>
                    <a:bodyPr/>
                    <a:lstStyle/>
                    <a:p>
                      <a:pPr marL="0" marR="0" lvl="0" indent="0" algn="l" rtl="0">
                        <a:lnSpc>
                          <a:spcPct val="100000"/>
                        </a:lnSpc>
                        <a:spcBef>
                          <a:spcPts val="0"/>
                        </a:spcBef>
                        <a:spcAft>
                          <a:spcPts val="0"/>
                        </a:spcAft>
                        <a:buNone/>
                      </a:pP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97132"/>
                    </a:solidFill>
                  </a:tcPr>
                </a:tc>
                <a:tc>
                  <a:txBody>
                    <a:bodyPr/>
                    <a:lstStyle/>
                    <a:p>
                      <a:pPr marL="0" marR="0" lvl="0" indent="0" algn="l" rtl="0">
                        <a:lnSpc>
                          <a:spcPct val="100000"/>
                        </a:lnSpc>
                        <a:spcBef>
                          <a:spcPts val="0"/>
                        </a:spcBef>
                        <a:spcAft>
                          <a:spcPts val="0"/>
                        </a:spcAft>
                        <a:buNone/>
                      </a:pPr>
                      <a:r>
                        <a:rPr lang="en-GB" sz="1200" b="1">
                          <a:solidFill>
                            <a:schemeClr val="lt1"/>
                          </a:solidFill>
                        </a:rPr>
                        <a:t xml:space="preserve"> </a:t>
                      </a:r>
                      <a:r>
                        <a:rPr lang="en-GB" sz="1200" b="1" u="none" strike="noStrike" cap="none">
                          <a:solidFill>
                            <a:schemeClr val="lt1"/>
                          </a:solidFill>
                        </a:rPr>
                        <a:t>Innovation &amp; Collaboration</a:t>
                      </a:r>
                      <a:endParaRPr b="1"/>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97132"/>
                    </a:solidFill>
                  </a:tcPr>
                </a:tc>
                <a:tc>
                  <a:txBody>
                    <a:bodyPr/>
                    <a:lstStyle/>
                    <a:p>
                      <a:pPr marL="0" marR="0" lvl="0" indent="0" algn="l" rtl="0">
                        <a:lnSpc>
                          <a:spcPct val="100000"/>
                        </a:lnSpc>
                        <a:spcBef>
                          <a:spcPts val="0"/>
                        </a:spcBef>
                        <a:spcAft>
                          <a:spcPts val="0"/>
                        </a:spcAft>
                        <a:buNone/>
                      </a:pPr>
                      <a:r>
                        <a:rPr lang="en-GB" sz="1200" b="1" u="none" strike="noStrike" cap="none">
                          <a:solidFill>
                            <a:schemeClr val="lt1"/>
                          </a:solidFill>
                        </a:rPr>
                        <a:t>Typical Benefits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97132"/>
                    </a:solidFill>
                  </a:tcPr>
                </a:tc>
                <a:extLst>
                  <a:ext uri="{0D108BD9-81ED-4DB2-BD59-A6C34878D82A}">
                    <a16:rowId xmlns:a16="http://schemas.microsoft.com/office/drawing/2014/main" val="10000"/>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Collaboration Networks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Secure networks for knowledge sharing and collaborative innovation among trusted partners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rowSpan="3">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Innovation Sprints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Rapid innovation and problem-solving sessions using collaborative intelligence methodologies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2"/>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 xml:space="preserve">Collaborative </a:t>
                      </a:r>
                      <a:r>
                        <a:rPr lang="en-GB" sz="1000"/>
                        <a:t>S</a:t>
                      </a:r>
                      <a:r>
                        <a:rPr lang="en-GB" sz="1000" u="none" strike="noStrike" cap="none"/>
                        <a:t xml:space="preserve">olving for </a:t>
                      </a:r>
                      <a:r>
                        <a:rPr lang="en-GB" sz="1000"/>
                        <a:t>W</a:t>
                      </a:r>
                      <a:r>
                        <a:rPr lang="en-GB" sz="1000" u="none" strike="noStrike" cap="none"/>
                        <a:t xml:space="preserve">icked </a:t>
                      </a:r>
                      <a:r>
                        <a:rPr lang="en-GB" sz="1000"/>
                        <a:t>P</a:t>
                      </a:r>
                      <a:r>
                        <a:rPr lang="en-GB" sz="1000" u="none" strike="noStrike" cap="none"/>
                        <a:t>roblems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Complex multi-stakeholder challenges addressed through cross-sector collaboration and systemic solutions</a:t>
                      </a:r>
                      <a:endParaRPr sz="10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166" name="Google Shape;166;p2"/>
          <p:cNvGraphicFramePr/>
          <p:nvPr>
            <p:extLst>
              <p:ext uri="{D42A27DB-BD31-4B8C-83A1-F6EECF244321}">
                <p14:modId xmlns:p14="http://schemas.microsoft.com/office/powerpoint/2010/main" val="3071057023"/>
              </p:ext>
            </p:extLst>
          </p:nvPr>
        </p:nvGraphicFramePr>
        <p:xfrm>
          <a:off x="6199344" y="997321"/>
          <a:ext cx="5548375" cy="2797275"/>
        </p:xfrm>
        <a:graphic>
          <a:graphicData uri="http://schemas.openxmlformats.org/drawingml/2006/table">
            <a:tbl>
              <a:tblPr>
                <a:noFill/>
              </a:tblPr>
              <a:tblGrid>
                <a:gridCol w="1113100">
                  <a:extLst>
                    <a:ext uri="{9D8B030D-6E8A-4147-A177-3AD203B41FA5}">
                      <a16:colId xmlns:a16="http://schemas.microsoft.com/office/drawing/2014/main" val="20000"/>
                    </a:ext>
                  </a:extLst>
                </a:gridCol>
                <a:gridCol w="2589375">
                  <a:extLst>
                    <a:ext uri="{9D8B030D-6E8A-4147-A177-3AD203B41FA5}">
                      <a16:colId xmlns:a16="http://schemas.microsoft.com/office/drawing/2014/main" val="20001"/>
                    </a:ext>
                  </a:extLst>
                </a:gridCol>
                <a:gridCol w="1845900">
                  <a:extLst>
                    <a:ext uri="{9D8B030D-6E8A-4147-A177-3AD203B41FA5}">
                      <a16:colId xmlns:a16="http://schemas.microsoft.com/office/drawing/2014/main" val="20002"/>
                    </a:ext>
                  </a:extLst>
                </a:gridCol>
              </a:tblGrid>
              <a:tr h="425900">
                <a:tc>
                  <a:txBody>
                    <a:bodyPr/>
                    <a:lstStyle/>
                    <a:p>
                      <a:pPr marL="0" marR="0" lvl="0" indent="0" algn="l" rtl="0">
                        <a:lnSpc>
                          <a:spcPct val="100000"/>
                        </a:lnSpc>
                        <a:spcBef>
                          <a:spcPts val="0"/>
                        </a:spcBef>
                        <a:spcAft>
                          <a:spcPts val="0"/>
                        </a:spcAft>
                        <a:buNone/>
                      </a:pP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EA72E"/>
                    </a:solidFill>
                  </a:tcPr>
                </a:tc>
                <a:tc>
                  <a:txBody>
                    <a:bodyPr/>
                    <a:lstStyle/>
                    <a:p>
                      <a:pPr marL="0" marR="0" lvl="0" indent="0" algn="l" rtl="0">
                        <a:lnSpc>
                          <a:spcPct val="100000"/>
                        </a:lnSpc>
                        <a:spcBef>
                          <a:spcPts val="0"/>
                        </a:spcBef>
                        <a:spcAft>
                          <a:spcPts val="0"/>
                        </a:spcAft>
                        <a:buNone/>
                      </a:pPr>
                      <a:r>
                        <a:rPr lang="en-GB" sz="1200" b="1">
                          <a:solidFill>
                            <a:schemeClr val="lt1"/>
                          </a:solidFill>
                        </a:rPr>
                        <a:t xml:space="preserve"> M</a:t>
                      </a:r>
                      <a:r>
                        <a:rPr lang="en-GB" sz="1200" b="1" u="none" strike="noStrike" cap="none">
                          <a:solidFill>
                            <a:schemeClr val="lt1"/>
                          </a:solidFill>
                        </a:rPr>
                        <a:t>arket &amp; Growth</a:t>
                      </a:r>
                      <a:endParaRPr b="1"/>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EA72E"/>
                    </a:solidFill>
                  </a:tcPr>
                </a:tc>
                <a:tc>
                  <a:txBody>
                    <a:bodyPr/>
                    <a:lstStyle/>
                    <a:p>
                      <a:pPr marL="0" marR="0" lvl="0" indent="0" algn="l" rtl="0">
                        <a:lnSpc>
                          <a:spcPct val="100000"/>
                        </a:lnSpc>
                        <a:spcBef>
                          <a:spcPts val="0"/>
                        </a:spcBef>
                        <a:spcAft>
                          <a:spcPts val="0"/>
                        </a:spcAft>
                        <a:buNone/>
                      </a:pPr>
                      <a:r>
                        <a:rPr lang="en-GB" sz="1200" b="1" u="none" strike="noStrike" cap="none">
                          <a:solidFill>
                            <a:schemeClr val="lt1"/>
                          </a:solidFill>
                        </a:rPr>
                        <a:t>Typical Benefits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EA72E"/>
                    </a:solidFill>
                  </a:tcPr>
                </a:tc>
                <a:extLst>
                  <a:ext uri="{0D108BD9-81ED-4DB2-BD59-A6C34878D82A}">
                    <a16:rowId xmlns:a16="http://schemas.microsoft.com/office/drawing/2014/main" val="10000"/>
                  </a:ext>
                </a:extLst>
              </a:tr>
              <a:tr h="5543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New Product Launch</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Analyze markets, forecast demand, and optimize launch strategies to maximize success probability</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rowSpan="4">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7083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 xml:space="preserve">Market Analysis &amp; </a:t>
                      </a:r>
                      <a:r>
                        <a:rPr lang="en-GB" sz="1000"/>
                        <a:t>M</a:t>
                      </a:r>
                      <a:r>
                        <a:rPr lang="en-GB" sz="1000" u="none" strike="noStrike" cap="none"/>
                        <a:t>atch-making</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Evaluate market structures, entry barriers, and timing for successful market penetration</a:t>
                      </a:r>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2"/>
                  </a:ext>
                </a:extLst>
              </a:tr>
              <a:tr h="5543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M&amp;A Strategy</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Due diligence, synergy analysis, and integration planning for M&amp;A transactions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3"/>
                  </a:ext>
                </a:extLst>
              </a:tr>
              <a:tr h="5543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K*/Weather Competitive Intelligence</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Eight-dimension competitor scoring with validated panel scores and SIGNAL-linked evidence. Unique in the market.</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167" name="Google Shape;167;p2"/>
          <p:cNvGraphicFramePr/>
          <p:nvPr>
            <p:extLst>
              <p:ext uri="{D42A27DB-BD31-4B8C-83A1-F6EECF244321}">
                <p14:modId xmlns:p14="http://schemas.microsoft.com/office/powerpoint/2010/main" val="4145125353"/>
              </p:ext>
            </p:extLst>
          </p:nvPr>
        </p:nvGraphicFramePr>
        <p:xfrm>
          <a:off x="6199344" y="4010599"/>
          <a:ext cx="5551225" cy="2643750"/>
        </p:xfrm>
        <a:graphic>
          <a:graphicData uri="http://schemas.openxmlformats.org/drawingml/2006/table">
            <a:tbl>
              <a:tblPr>
                <a:noFill/>
              </a:tblPr>
              <a:tblGrid>
                <a:gridCol w="1115950">
                  <a:extLst>
                    <a:ext uri="{9D8B030D-6E8A-4147-A177-3AD203B41FA5}">
                      <a16:colId xmlns:a16="http://schemas.microsoft.com/office/drawing/2014/main" val="20000"/>
                    </a:ext>
                  </a:extLst>
                </a:gridCol>
                <a:gridCol w="2589375">
                  <a:extLst>
                    <a:ext uri="{9D8B030D-6E8A-4147-A177-3AD203B41FA5}">
                      <a16:colId xmlns:a16="http://schemas.microsoft.com/office/drawing/2014/main" val="20001"/>
                    </a:ext>
                  </a:extLst>
                </a:gridCol>
                <a:gridCol w="1845900">
                  <a:extLst>
                    <a:ext uri="{9D8B030D-6E8A-4147-A177-3AD203B41FA5}">
                      <a16:colId xmlns:a16="http://schemas.microsoft.com/office/drawing/2014/main" val="20002"/>
                    </a:ext>
                  </a:extLst>
                </a:gridCol>
              </a:tblGrid>
              <a:tr h="415675">
                <a:tc>
                  <a:txBody>
                    <a:bodyPr/>
                    <a:lstStyle/>
                    <a:p>
                      <a:pPr marL="0" marR="0" lvl="0" indent="0" algn="l" rtl="0">
                        <a:lnSpc>
                          <a:spcPct val="100000"/>
                        </a:lnSpc>
                        <a:spcBef>
                          <a:spcPts val="0"/>
                        </a:spcBef>
                        <a:spcAft>
                          <a:spcPts val="0"/>
                        </a:spcAft>
                        <a:buNone/>
                      </a:pP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tc>
                  <a:txBody>
                    <a:bodyPr/>
                    <a:lstStyle/>
                    <a:p>
                      <a:pPr marL="0" marR="0" lvl="0" indent="0" algn="l" rtl="0">
                        <a:lnSpc>
                          <a:spcPct val="100000"/>
                        </a:lnSpc>
                        <a:spcBef>
                          <a:spcPts val="0"/>
                        </a:spcBef>
                        <a:spcAft>
                          <a:spcPts val="0"/>
                        </a:spcAft>
                        <a:buNone/>
                      </a:pPr>
                      <a:r>
                        <a:rPr lang="en-GB" sz="1200" b="1">
                          <a:solidFill>
                            <a:schemeClr val="lt1"/>
                          </a:solidFill>
                        </a:rPr>
                        <a:t xml:space="preserve"> </a:t>
                      </a:r>
                      <a:r>
                        <a:rPr lang="en-GB" sz="1200" b="1" u="none" strike="noStrike" cap="none">
                          <a:solidFill>
                            <a:schemeClr val="lt1"/>
                          </a:solidFill>
                        </a:rPr>
                        <a:t>Development &amp; Foresight</a:t>
                      </a: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tc>
                  <a:txBody>
                    <a:bodyPr/>
                    <a:lstStyle/>
                    <a:p>
                      <a:pPr marL="0" marR="0" lvl="0" indent="0" algn="l" rtl="0">
                        <a:lnSpc>
                          <a:spcPct val="100000"/>
                        </a:lnSpc>
                        <a:spcBef>
                          <a:spcPts val="0"/>
                        </a:spcBef>
                        <a:spcAft>
                          <a:spcPts val="0"/>
                        </a:spcAft>
                        <a:buNone/>
                      </a:pPr>
                      <a:r>
                        <a:rPr lang="en-GB" sz="1200" b="1" u="none" strike="noStrike" cap="none">
                          <a:solidFill>
                            <a:schemeClr val="lt1"/>
                          </a:solidFill>
                        </a:rPr>
                        <a:t>Typical Benefits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Organizational Self-Audits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Evaluate organisational performance and capabilities to identify improvement opportunities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rowSpan="4">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Education and Capacity Building in Foresight</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Build organisational capability in strategic foresight and decision intelligence</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2"/>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 xml:space="preserve">Personal </a:t>
                      </a:r>
                      <a:r>
                        <a:rPr lang="en-GB" sz="1000" dirty="0"/>
                        <a:t>F</a:t>
                      </a:r>
                      <a:r>
                        <a:rPr lang="en-GB" sz="1000" u="none" strike="noStrike" cap="none" dirty="0"/>
                        <a:t xml:space="preserve">uture and Career </a:t>
                      </a:r>
                      <a:r>
                        <a:rPr lang="en-GB" sz="1000" dirty="0"/>
                        <a:t>P</a:t>
                      </a:r>
                      <a:r>
                        <a:rPr lang="en-GB" sz="1000" u="none" strike="noStrike" cap="none" dirty="0"/>
                        <a:t>lanning</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Provide decision support for individual career development and life planning using foresight intelligence, not prediction</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3"/>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dirty="0"/>
                        <a:t>Critical Friends &amp; Research</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dirty="0"/>
                        <a:t>Research and opinion gathering to strengthen and shape ideas and challenges</a:t>
                      </a:r>
                      <a:endParaRPr sz="10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4118051159"/>
                  </a:ext>
                </a:extLst>
              </a:tr>
            </a:tbl>
          </a:graphicData>
        </a:graphic>
      </p:graphicFrame>
      <p:pic>
        <p:nvPicPr>
          <p:cNvPr id="168" name="Google Shape;168;p2" descr="Lightbulb and gear outline"/>
          <p:cNvPicPr preferRelativeResize="0"/>
          <p:nvPr/>
        </p:nvPicPr>
        <p:blipFill rotWithShape="1">
          <a:blip r:embed="rId4">
            <a:alphaModFix/>
          </a:blip>
          <a:srcRect/>
          <a:stretch/>
        </p:blipFill>
        <p:spPr>
          <a:xfrm>
            <a:off x="706620" y="4028809"/>
            <a:ext cx="307825" cy="307825"/>
          </a:xfrm>
          <a:prstGeom prst="rect">
            <a:avLst/>
          </a:prstGeom>
          <a:noFill/>
          <a:ln>
            <a:noFill/>
          </a:ln>
        </p:spPr>
      </p:pic>
      <p:pic>
        <p:nvPicPr>
          <p:cNvPr id="169" name="Google Shape;169;p2" descr="Map compass with solid fill"/>
          <p:cNvPicPr preferRelativeResize="0"/>
          <p:nvPr/>
        </p:nvPicPr>
        <p:blipFill rotWithShape="1">
          <a:blip r:embed="rId5">
            <a:alphaModFix/>
          </a:blip>
          <a:srcRect/>
          <a:stretch/>
        </p:blipFill>
        <p:spPr>
          <a:xfrm>
            <a:off x="6463819" y="4019580"/>
            <a:ext cx="307825" cy="307825"/>
          </a:xfrm>
          <a:prstGeom prst="rect">
            <a:avLst/>
          </a:prstGeom>
          <a:noFill/>
          <a:ln>
            <a:noFill/>
          </a:ln>
        </p:spPr>
      </p:pic>
      <p:pic>
        <p:nvPicPr>
          <p:cNvPr id="170" name="Google Shape;170;p2" descr="Pandemic exponential curve line graph with solid fill"/>
          <p:cNvPicPr preferRelativeResize="0"/>
          <p:nvPr/>
        </p:nvPicPr>
        <p:blipFill rotWithShape="1">
          <a:blip r:embed="rId6">
            <a:alphaModFix/>
          </a:blip>
          <a:srcRect/>
          <a:stretch/>
        </p:blipFill>
        <p:spPr>
          <a:xfrm>
            <a:off x="6477794" y="1022358"/>
            <a:ext cx="279866" cy="282775"/>
          </a:xfrm>
          <a:prstGeom prst="rect">
            <a:avLst/>
          </a:prstGeom>
          <a:noFill/>
          <a:ln>
            <a:noFill/>
          </a:ln>
        </p:spPr>
      </p:pic>
      <p:sp>
        <p:nvSpPr>
          <p:cNvPr id="171" name="Google Shape;171;p2"/>
          <p:cNvSpPr txBox="1"/>
          <p:nvPr/>
        </p:nvSpPr>
        <p:spPr>
          <a:xfrm>
            <a:off x="4115344" y="1444482"/>
            <a:ext cx="1895400" cy="1477500"/>
          </a:xfrm>
          <a:prstGeom prst="rect">
            <a:avLst/>
          </a:prstGeom>
          <a:noFill/>
          <a:ln>
            <a:noFill/>
          </a:ln>
        </p:spPr>
        <p:txBody>
          <a:bodyPr spcFirstLastPara="1" wrap="square" lIns="91425" tIns="45700" rIns="91425" bIns="45700" anchor="t" anchorCtr="0">
            <a:spAutoFit/>
          </a:bodyPr>
          <a:lstStyle/>
          <a:p>
            <a:pPr marL="171450" indent="-171450">
              <a:buClr>
                <a:srgbClr val="222222"/>
              </a:buClr>
              <a:buSzPts val="1000"/>
              <a:buFont typeface="Arial"/>
              <a:buChar char="•"/>
            </a:pPr>
            <a:r>
              <a:rPr lang="en-GB" sz="1000">
                <a:solidFill>
                  <a:srgbClr val="222222"/>
                </a:solidFill>
              </a:rPr>
              <a:t>Accelerated decisioning</a:t>
            </a:r>
            <a:endParaRPr sz="1000"/>
          </a:p>
          <a:p>
            <a:pPr marL="171450" indent="-171450">
              <a:buClr>
                <a:srgbClr val="222222"/>
              </a:buClr>
              <a:buSzPts val="1000"/>
              <a:buFont typeface="Arial"/>
              <a:buChar char="•"/>
            </a:pPr>
            <a:r>
              <a:rPr lang="en-GB" sz="1000">
                <a:solidFill>
                  <a:srgbClr val="222222"/>
                </a:solidFill>
              </a:rPr>
              <a:t>Accessible intelligence</a:t>
            </a:r>
            <a:endParaRPr sz="1000"/>
          </a:p>
          <a:p>
            <a:pPr marL="171450" indent="-171450">
              <a:buClr>
                <a:srgbClr val="222222"/>
              </a:buClr>
              <a:buSzPts val="1000"/>
              <a:buFont typeface="Arial"/>
              <a:buChar char="•"/>
            </a:pPr>
            <a:r>
              <a:rPr lang="en-GB" sz="1000">
                <a:solidFill>
                  <a:srgbClr val="222222"/>
                </a:solidFill>
              </a:rPr>
              <a:t>Finding solutions to difficult pain points and challenges, fast</a:t>
            </a:r>
            <a:endParaRPr sz="1000"/>
          </a:p>
          <a:p>
            <a:pPr marL="171450" indent="-171450">
              <a:buClr>
                <a:srgbClr val="222222"/>
              </a:buClr>
              <a:buSzPts val="1000"/>
              <a:buFont typeface="Arial"/>
              <a:buChar char="•"/>
            </a:pPr>
            <a:r>
              <a:rPr lang="en-GB" sz="1000">
                <a:solidFill>
                  <a:srgbClr val="222222"/>
                </a:solidFill>
              </a:rPr>
              <a:t>Proactive risk identification and mitigation</a:t>
            </a:r>
            <a:endParaRPr sz="1000"/>
          </a:p>
          <a:p>
            <a:pPr marL="171450" indent="-171450">
              <a:buClr>
                <a:srgbClr val="222222"/>
              </a:buClr>
              <a:buSzPts val="1000"/>
              <a:buFont typeface="Arial"/>
              <a:buChar char="•"/>
            </a:pPr>
            <a:r>
              <a:rPr lang="en-GB" sz="1000">
                <a:solidFill>
                  <a:srgbClr val="222222"/>
                </a:solidFill>
              </a:rPr>
              <a:t xml:space="preserve">Near real-time assessment </a:t>
            </a:r>
            <a:endParaRPr sz="1000"/>
          </a:p>
          <a:p>
            <a:pPr marL="171450" indent="-171450">
              <a:buClr>
                <a:srgbClr val="222222"/>
              </a:buClr>
              <a:buSzPts val="1000"/>
              <a:buFont typeface="Arial"/>
              <a:buChar char="•"/>
            </a:pPr>
            <a:r>
              <a:rPr lang="en-GB" sz="1000">
                <a:solidFill>
                  <a:srgbClr val="222222"/>
                </a:solidFill>
              </a:rPr>
              <a:t>Expert advice on tap</a:t>
            </a:r>
            <a:endParaRPr sz="1000"/>
          </a:p>
        </p:txBody>
      </p:sp>
      <p:sp>
        <p:nvSpPr>
          <p:cNvPr id="172" name="Google Shape;172;p2"/>
          <p:cNvSpPr txBox="1"/>
          <p:nvPr/>
        </p:nvSpPr>
        <p:spPr>
          <a:xfrm>
            <a:off x="9846286" y="1423220"/>
            <a:ext cx="1895400" cy="1631700"/>
          </a:xfrm>
          <a:prstGeom prst="rect">
            <a:avLst/>
          </a:prstGeom>
          <a:noFill/>
          <a:ln>
            <a:noFill/>
          </a:ln>
        </p:spPr>
        <p:txBody>
          <a:bodyPr spcFirstLastPara="1" wrap="square" lIns="91425" tIns="45700" rIns="91425" bIns="45700" anchor="t" anchorCtr="0">
            <a:spAutoFit/>
          </a:bodyPr>
          <a:lstStyle/>
          <a:p>
            <a:pPr marL="171450" indent="-171450">
              <a:buClr>
                <a:srgbClr val="222222"/>
              </a:buClr>
              <a:buSzPts val="1000"/>
              <a:buFont typeface="Arial"/>
              <a:buChar char="•"/>
            </a:pPr>
            <a:r>
              <a:rPr lang="en-GB" sz="1000">
                <a:solidFill>
                  <a:srgbClr val="222222"/>
                </a:solidFill>
              </a:rPr>
              <a:t>Accelerated decisioning</a:t>
            </a:r>
            <a:endParaRPr/>
          </a:p>
          <a:p>
            <a:pPr marL="171450" indent="-171450">
              <a:buClr>
                <a:srgbClr val="222222"/>
              </a:buClr>
              <a:buSzPts val="1000"/>
              <a:buFont typeface="Arial"/>
              <a:buChar char="•"/>
            </a:pPr>
            <a:r>
              <a:rPr lang="en-GB" sz="1000">
                <a:solidFill>
                  <a:srgbClr val="222222"/>
                </a:solidFill>
              </a:rPr>
              <a:t>Accessible intelligence</a:t>
            </a:r>
            <a:endParaRPr/>
          </a:p>
          <a:p>
            <a:pPr marL="171450" indent="-171450">
              <a:buClr>
                <a:srgbClr val="222222"/>
              </a:buClr>
              <a:buSzPts val="1000"/>
              <a:buFont typeface="Arial"/>
              <a:buChar char="•"/>
            </a:pPr>
            <a:r>
              <a:rPr lang="en-GB" sz="1000">
                <a:solidFill>
                  <a:srgbClr val="222222"/>
                </a:solidFill>
              </a:rPr>
              <a:t>Enhanced collaboration</a:t>
            </a:r>
            <a:endParaRPr sz="1000" strike="sngStrike">
              <a:solidFill>
                <a:srgbClr val="222222"/>
              </a:solidFill>
            </a:endParaRPr>
          </a:p>
          <a:p>
            <a:pPr marL="171450" indent="-171450">
              <a:buClr>
                <a:srgbClr val="222222"/>
              </a:buClr>
              <a:buSzPts val="1000"/>
              <a:buFont typeface="Arial"/>
              <a:buChar char="•"/>
            </a:pPr>
            <a:r>
              <a:rPr lang="en-GB" sz="1000">
                <a:solidFill>
                  <a:srgbClr val="222222"/>
                </a:solidFill>
              </a:rPr>
              <a:t>Efficient project launch and execution</a:t>
            </a:r>
            <a:endParaRPr/>
          </a:p>
          <a:p>
            <a:pPr marL="171450" indent="-171450">
              <a:buClr>
                <a:srgbClr val="222222"/>
              </a:buClr>
              <a:buSzPts val="1000"/>
              <a:buFont typeface="Arial"/>
              <a:buChar char="•"/>
            </a:pPr>
            <a:r>
              <a:rPr lang="en-GB" sz="1000">
                <a:solidFill>
                  <a:srgbClr val="222222"/>
                </a:solidFill>
              </a:rPr>
              <a:t>Proactive risk identification and mitigation</a:t>
            </a:r>
            <a:endParaRPr/>
          </a:p>
          <a:p>
            <a:pPr marL="171450" indent="-171450">
              <a:buClr>
                <a:srgbClr val="222222"/>
              </a:buClr>
              <a:buSzPts val="1000"/>
              <a:buFont typeface="Arial"/>
              <a:buChar char="•"/>
            </a:pPr>
            <a:r>
              <a:rPr lang="en-GB" sz="1000">
                <a:solidFill>
                  <a:srgbClr val="222222"/>
                </a:solidFill>
              </a:rPr>
              <a:t>Democratized and equality of access</a:t>
            </a:r>
            <a:endParaRPr sz="1000" strike="sngStrike">
              <a:solidFill>
                <a:srgbClr val="222222"/>
              </a:solidFill>
            </a:endParaRPr>
          </a:p>
          <a:p>
            <a:pPr marL="171450" indent="-171450">
              <a:buClr>
                <a:srgbClr val="222222"/>
              </a:buClr>
              <a:buSzPts val="1000"/>
              <a:buFont typeface="Arial"/>
              <a:buChar char="•"/>
            </a:pPr>
            <a:r>
              <a:rPr lang="en-GB" sz="1000">
                <a:solidFill>
                  <a:srgbClr val="222222"/>
                </a:solidFill>
              </a:rPr>
              <a:t>Expert advice on tap</a:t>
            </a:r>
            <a:endParaRPr sz="1000"/>
          </a:p>
        </p:txBody>
      </p:sp>
      <p:sp>
        <p:nvSpPr>
          <p:cNvPr id="173" name="Google Shape;173;p2"/>
          <p:cNvSpPr txBox="1"/>
          <p:nvPr/>
        </p:nvSpPr>
        <p:spPr>
          <a:xfrm>
            <a:off x="4109184" y="4503216"/>
            <a:ext cx="1907700" cy="1631700"/>
          </a:xfrm>
          <a:prstGeom prst="rect">
            <a:avLst/>
          </a:prstGeom>
          <a:noFill/>
          <a:ln>
            <a:noFill/>
          </a:ln>
        </p:spPr>
        <p:txBody>
          <a:bodyPr spcFirstLastPara="1" wrap="square" lIns="91425" tIns="45700" rIns="91425" bIns="45700" anchor="t" anchorCtr="0">
            <a:spAutoFit/>
          </a:bodyPr>
          <a:lstStyle/>
          <a:p>
            <a:pPr marL="171450" indent="-171450">
              <a:buClr>
                <a:srgbClr val="222222"/>
              </a:buClr>
              <a:buSzPts val="1000"/>
              <a:buFont typeface="Arial"/>
              <a:buChar char="•"/>
            </a:pPr>
            <a:r>
              <a:rPr lang="en-GB" sz="1000">
                <a:solidFill>
                  <a:srgbClr val="222222"/>
                </a:solidFill>
              </a:rPr>
              <a:t>Enhanced collaboration</a:t>
            </a:r>
            <a:endParaRPr sz="1000" strike="sngStrike">
              <a:solidFill>
                <a:srgbClr val="222222"/>
              </a:solidFill>
            </a:endParaRPr>
          </a:p>
          <a:p>
            <a:pPr marL="171450" indent="-171450">
              <a:buClr>
                <a:srgbClr val="222222"/>
              </a:buClr>
              <a:buSzPts val="1000"/>
              <a:buFont typeface="Arial"/>
              <a:buChar char="•"/>
            </a:pPr>
            <a:r>
              <a:rPr lang="en-GB" sz="1000">
                <a:solidFill>
                  <a:srgbClr val="222222"/>
                </a:solidFill>
              </a:rPr>
              <a:t>Efficient project launch and execution</a:t>
            </a:r>
            <a:endParaRPr sz="1000"/>
          </a:p>
          <a:p>
            <a:pPr marL="171450" indent="-171450">
              <a:buClr>
                <a:srgbClr val="222222"/>
              </a:buClr>
              <a:buSzPts val="1000"/>
              <a:buFont typeface="Arial"/>
              <a:buChar char="•"/>
            </a:pPr>
            <a:r>
              <a:rPr lang="en-GB" sz="1000">
                <a:solidFill>
                  <a:srgbClr val="222222"/>
                </a:solidFill>
              </a:rPr>
              <a:t>Greater agility in navigating complex challenges</a:t>
            </a:r>
            <a:endParaRPr sz="1000"/>
          </a:p>
          <a:p>
            <a:pPr marL="171450" indent="-171450">
              <a:buClr>
                <a:srgbClr val="222222"/>
              </a:buClr>
              <a:buSzPts val="1000"/>
              <a:buFont typeface="Arial"/>
              <a:buChar char="•"/>
            </a:pPr>
            <a:r>
              <a:rPr lang="en-GB" sz="1000">
                <a:solidFill>
                  <a:srgbClr val="222222"/>
                </a:solidFill>
              </a:rPr>
              <a:t>Finding solutions to difficult pain points and challenges, fast</a:t>
            </a:r>
            <a:endParaRPr sz="1000"/>
          </a:p>
          <a:p>
            <a:pPr marL="171450" indent="-171450">
              <a:buClr>
                <a:srgbClr val="222222"/>
              </a:buClr>
              <a:buSzPts val="1000"/>
              <a:buFont typeface="Arial"/>
              <a:buChar char="•"/>
            </a:pPr>
            <a:r>
              <a:rPr lang="en-GB" sz="1000">
                <a:solidFill>
                  <a:srgbClr val="222222"/>
                </a:solidFill>
              </a:rPr>
              <a:t>Democratized and equality of access</a:t>
            </a:r>
            <a:endParaRPr sz="1000" strike="sngStrike">
              <a:solidFill>
                <a:srgbClr val="222222"/>
              </a:solidFill>
            </a:endParaRPr>
          </a:p>
        </p:txBody>
      </p:sp>
      <p:sp>
        <p:nvSpPr>
          <p:cNvPr id="174" name="Google Shape;174;p2"/>
          <p:cNvSpPr txBox="1"/>
          <p:nvPr/>
        </p:nvSpPr>
        <p:spPr>
          <a:xfrm>
            <a:off x="9840145" y="4524307"/>
            <a:ext cx="1907700" cy="1169511"/>
          </a:xfrm>
          <a:prstGeom prst="rect">
            <a:avLst/>
          </a:prstGeom>
          <a:noFill/>
          <a:ln>
            <a:noFill/>
          </a:ln>
        </p:spPr>
        <p:txBody>
          <a:bodyPr spcFirstLastPara="1" wrap="square" lIns="91425" tIns="45700" rIns="91425" bIns="45700" anchor="t" anchorCtr="0">
            <a:spAutoFit/>
          </a:bodyPr>
          <a:lstStyle/>
          <a:p>
            <a:pPr marL="171450" indent="-171450">
              <a:buClr>
                <a:srgbClr val="222222"/>
              </a:buClr>
              <a:buSzPts val="1000"/>
              <a:buFont typeface="Arial"/>
              <a:buChar char="•"/>
            </a:pPr>
            <a:r>
              <a:rPr lang="en-GB" sz="1000" dirty="0">
                <a:solidFill>
                  <a:srgbClr val="222222"/>
                </a:solidFill>
              </a:rPr>
              <a:t>Accessible intelligence</a:t>
            </a:r>
            <a:endParaRPr dirty="0"/>
          </a:p>
          <a:p>
            <a:pPr marL="171450" indent="-171450">
              <a:buClr>
                <a:srgbClr val="222222"/>
              </a:buClr>
              <a:buSzPts val="1000"/>
              <a:buFont typeface="Arial"/>
              <a:buChar char="•"/>
            </a:pPr>
            <a:r>
              <a:rPr lang="en-GB" sz="1000" dirty="0">
                <a:solidFill>
                  <a:srgbClr val="222222"/>
                </a:solidFill>
              </a:rPr>
              <a:t>Democratized and equality of access</a:t>
            </a:r>
            <a:endParaRPr sz="1000" strike="sngStrike" dirty="0">
              <a:solidFill>
                <a:srgbClr val="222222"/>
              </a:solidFill>
            </a:endParaRPr>
          </a:p>
          <a:p>
            <a:pPr marL="171450" indent="-171450">
              <a:buClr>
                <a:srgbClr val="222222"/>
              </a:buClr>
              <a:buSzPts val="1000"/>
              <a:buFont typeface="Arial"/>
              <a:buChar char="•"/>
            </a:pPr>
            <a:r>
              <a:rPr lang="en-GB" sz="1000" dirty="0">
                <a:solidFill>
                  <a:srgbClr val="222222"/>
                </a:solidFill>
              </a:rPr>
              <a:t>Human-</a:t>
            </a:r>
            <a:r>
              <a:rPr lang="en-GB" sz="1000" dirty="0" err="1">
                <a:solidFill>
                  <a:srgbClr val="222222"/>
                </a:solidFill>
              </a:rPr>
              <a:t>centered</a:t>
            </a:r>
            <a:r>
              <a:rPr lang="en-GB" sz="1000" dirty="0">
                <a:solidFill>
                  <a:srgbClr val="222222"/>
                </a:solidFill>
              </a:rPr>
              <a:t>, ethical AI focus</a:t>
            </a:r>
            <a:endParaRPr dirty="0"/>
          </a:p>
          <a:p>
            <a:pPr marL="171450" indent="-171450">
              <a:buClr>
                <a:srgbClr val="222222"/>
              </a:buClr>
              <a:buSzPts val="1000"/>
              <a:buFont typeface="Arial"/>
              <a:buChar char="•"/>
            </a:pPr>
            <a:r>
              <a:rPr lang="en-GB" sz="1000" dirty="0">
                <a:solidFill>
                  <a:srgbClr val="222222"/>
                </a:solidFill>
              </a:rPr>
              <a:t>Expert advice on tap</a:t>
            </a:r>
          </a:p>
          <a:p>
            <a:pPr marL="171450" indent="-171450">
              <a:buClr>
                <a:srgbClr val="222222"/>
              </a:buClr>
              <a:buSzPts val="1000"/>
              <a:buFont typeface="Arial"/>
              <a:buChar char="•"/>
            </a:pPr>
            <a:r>
              <a:rPr lang="en-GB" sz="1000" dirty="0">
                <a:solidFill>
                  <a:srgbClr val="222222"/>
                </a:solidFill>
              </a:rPr>
              <a:t>Reduces cost of research</a:t>
            </a:r>
            <a:endParaRPr sz="1000" dirty="0"/>
          </a:p>
        </p:txBody>
      </p:sp>
      <p:sp>
        <p:nvSpPr>
          <p:cNvPr id="176" name="Google Shape;176;p2"/>
          <p:cNvSpPr txBox="1"/>
          <p:nvPr/>
        </p:nvSpPr>
        <p:spPr>
          <a:xfrm>
            <a:off x="392869" y="140395"/>
            <a:ext cx="10913700" cy="369300"/>
          </a:xfrm>
          <a:prstGeom prst="rect">
            <a:avLst/>
          </a:prstGeom>
          <a:noFill/>
          <a:ln>
            <a:noFill/>
          </a:ln>
        </p:spPr>
        <p:txBody>
          <a:bodyPr spcFirstLastPara="1" wrap="square" lIns="91425" tIns="45700" rIns="91425" bIns="45700" anchor="t" anchorCtr="0">
            <a:spAutoFit/>
          </a:bodyPr>
          <a:lstStyle/>
          <a:p>
            <a:r>
              <a:rPr lang="en-GB" sz="1800" b="1" dirty="0" err="1">
                <a:solidFill>
                  <a:srgbClr val="FFFFFF"/>
                </a:solidFill>
              </a:rPr>
              <a:t>PreEmpt.Life</a:t>
            </a:r>
            <a:r>
              <a:rPr lang="en-GB" sz="1800" b="1" dirty="0">
                <a:solidFill>
                  <a:srgbClr val="FFFFFF"/>
                </a:solidFill>
              </a:rPr>
              <a:t xml:space="preserve"> delivers Decision Intelligence for Everyone, Everywhere</a:t>
            </a:r>
            <a:endParaRPr sz="1800" b="1" dirty="0">
              <a:solidFill>
                <a:srgbClr val="FFFFFF"/>
              </a:solidFill>
            </a:endParaRPr>
          </a:p>
        </p:txBody>
      </p:sp>
      <p:sp>
        <p:nvSpPr>
          <p:cNvPr id="177" name="Google Shape;177;p2"/>
          <p:cNvSpPr txBox="1"/>
          <p:nvPr/>
        </p:nvSpPr>
        <p:spPr>
          <a:xfrm>
            <a:off x="375778" y="452895"/>
            <a:ext cx="11185800" cy="340053"/>
          </a:xfrm>
          <a:prstGeom prst="rect">
            <a:avLst/>
          </a:prstGeom>
          <a:noFill/>
          <a:ln>
            <a:noFill/>
          </a:ln>
        </p:spPr>
        <p:txBody>
          <a:bodyPr spcFirstLastPara="1" wrap="square" lIns="91425" tIns="45700" rIns="91425" bIns="45700" anchor="t" anchorCtr="0">
            <a:spAutoFit/>
          </a:bodyPr>
          <a:lstStyle/>
          <a:p>
            <a:pPr>
              <a:lnSpc>
                <a:spcPct val="115000"/>
              </a:lnSpc>
            </a:pPr>
            <a:r>
              <a:rPr lang="en-GB" dirty="0">
                <a:solidFill>
                  <a:srgbClr val="FFFFFF"/>
                </a:solidFill>
              </a:rPr>
              <a:t>Durable intelligence infrastructure — helping people &amp; organisations think ahead and decide wisely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723875" y="418800"/>
            <a:ext cx="3811200" cy="5523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How Does it Work ?</a:t>
            </a:r>
            <a:br>
              <a:rPr lang="en-US" sz="2400" b="0" i="0" u="none">
                <a:solidFill>
                  <a:srgbClr val="FFFFFF"/>
                </a:solidFill>
                <a:latin typeface="Arial"/>
                <a:ea typeface="Arial"/>
                <a:cs typeface="Arial"/>
                <a:sym typeface="Arial"/>
              </a:rPr>
            </a:br>
            <a:endParaRPr sz="2400"/>
          </a:p>
        </p:txBody>
      </p:sp>
      <p:sp>
        <p:nvSpPr>
          <p:cNvPr id="186" name="Google Shape;186;p37"/>
          <p:cNvSpPr txBox="1"/>
          <p:nvPr/>
        </p:nvSpPr>
        <p:spPr>
          <a:xfrm>
            <a:off x="647674" y="1070900"/>
            <a:ext cx="6814500" cy="5047495"/>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You provide a problem definition</a:t>
            </a:r>
            <a:r>
              <a:rPr lang="en-US" sz="1400" b="0" i="0" u="none" strike="noStrike" cap="none" dirty="0">
                <a:solidFill>
                  <a:srgbClr val="FFFFFF"/>
                </a:solidFill>
                <a:latin typeface="Arial"/>
                <a:ea typeface="Arial"/>
                <a:cs typeface="Arial"/>
                <a:sym typeface="Arial"/>
              </a:rPr>
              <a:t xml:space="preserve"> and add context, and </a:t>
            </a:r>
            <a:r>
              <a:rPr lang="en-US" sz="1400" b="0" i="0" u="none" strike="noStrike" cap="none" dirty="0" err="1">
                <a:solidFill>
                  <a:srgbClr val="FFFFFF"/>
                </a:solidFill>
                <a:latin typeface="Arial"/>
                <a:ea typeface="Arial"/>
                <a:cs typeface="Arial"/>
                <a:sym typeface="Arial"/>
              </a:rPr>
              <a:t>PreEmpt</a:t>
            </a:r>
            <a:r>
              <a:rPr lang="en-US" sz="1400" b="0" i="0" u="none" strike="noStrike" cap="none" dirty="0">
                <a:solidFill>
                  <a:srgbClr val="FFFFFF"/>
                </a:solidFill>
                <a:latin typeface="Arial"/>
                <a:ea typeface="Arial"/>
                <a:cs typeface="Arial"/>
                <a:sym typeface="Arial"/>
              </a:rPr>
              <a:t xml:space="preserve"> works by assessing publicly available data from the internet and proprietary data</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rgbClr val="FFFFFF"/>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Dedicated private client sites</a:t>
            </a:r>
            <a:r>
              <a:rPr lang="en-US" sz="1400" b="0" i="0" u="none" strike="noStrike" cap="none" dirty="0">
                <a:solidFill>
                  <a:srgbClr val="FFFFFF"/>
                </a:solidFill>
                <a:latin typeface="Arial"/>
                <a:ea typeface="Arial"/>
                <a:cs typeface="Arial"/>
                <a:sym typeface="Arial"/>
              </a:rPr>
              <a:t xml:space="preserve"> holding any client specific data you provide and sensitive report outputs</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err="1">
                <a:solidFill>
                  <a:schemeClr val="lt1"/>
                </a:solidFill>
                <a:latin typeface="Arial"/>
                <a:ea typeface="Arial"/>
                <a:cs typeface="Arial"/>
                <a:sym typeface="Arial"/>
              </a:rPr>
              <a:t>PreEmpt</a:t>
            </a:r>
            <a:r>
              <a:rPr lang="en-US" sz="1400" b="1" i="0" u="none" strike="noStrike" cap="none" dirty="0">
                <a:solidFill>
                  <a:schemeClr val="lt1"/>
                </a:solidFill>
                <a:latin typeface="Arial"/>
                <a:ea typeface="Arial"/>
                <a:cs typeface="Arial"/>
                <a:sym typeface="Arial"/>
              </a:rPr>
              <a:t xml:space="preserve"> analyses huge amounts of information</a:t>
            </a:r>
            <a:r>
              <a:rPr lang="en-US" sz="1400" b="0" i="0" u="none" strike="noStrike" cap="none" dirty="0">
                <a:solidFill>
                  <a:schemeClr val="lt1"/>
                </a:solidFill>
                <a:latin typeface="Arial"/>
                <a:ea typeface="Arial"/>
                <a:cs typeface="Arial"/>
                <a:sym typeface="Arial"/>
              </a:rPr>
              <a:t xml:space="preserve"> and uses 1,200+ prompts </a:t>
            </a:r>
            <a:r>
              <a:rPr lang="en-US" dirty="0">
                <a:solidFill>
                  <a:schemeClr val="lt1"/>
                </a:solidFill>
              </a:rPr>
              <a:t>and</a:t>
            </a:r>
            <a:r>
              <a:rPr lang="en-US" sz="1400" b="0" i="0" u="none" strike="noStrike" cap="none" dirty="0">
                <a:solidFill>
                  <a:schemeClr val="lt1"/>
                </a:solidFill>
                <a:latin typeface="Arial"/>
                <a:ea typeface="Arial"/>
                <a:cs typeface="Arial"/>
                <a:sym typeface="Arial"/>
              </a:rPr>
              <a:t xml:space="preserve"> methods to come up with possible and divergent futures, risks and opportunities, presented as foresight lenses, all overseen by you as human arbiters</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chemeClr val="lt1"/>
                </a:solidFill>
                <a:latin typeface="Arial"/>
                <a:ea typeface="Arial"/>
                <a:cs typeface="Arial"/>
                <a:sym typeface="Arial"/>
              </a:rPr>
              <a:t>The content can then be individually consumed</a:t>
            </a:r>
            <a:r>
              <a:rPr lang="en-US" sz="1400" b="0" i="0" u="none" strike="noStrike" cap="none" dirty="0">
                <a:solidFill>
                  <a:schemeClr val="lt1"/>
                </a:solidFill>
                <a:latin typeface="Arial"/>
                <a:ea typeface="Arial"/>
                <a:cs typeface="Arial"/>
                <a:sym typeface="Arial"/>
              </a:rPr>
              <a:t xml:space="preserve">, considered, shared, and </a:t>
            </a:r>
            <a:r>
              <a:rPr lang="en-US" sz="1400" b="0" i="0" u="none" strike="noStrike" cap="none" dirty="0" err="1">
                <a:solidFill>
                  <a:schemeClr val="lt1"/>
                </a:solidFill>
                <a:latin typeface="Arial"/>
                <a:ea typeface="Arial"/>
                <a:cs typeface="Arial"/>
                <a:sym typeface="Arial"/>
              </a:rPr>
              <a:t>workshopped</a:t>
            </a:r>
            <a:r>
              <a:rPr lang="en-US" sz="1400" b="0" i="0" u="none" strike="noStrike" cap="none" dirty="0">
                <a:solidFill>
                  <a:schemeClr val="lt1"/>
                </a:solidFill>
                <a:latin typeface="Arial"/>
                <a:ea typeface="Arial"/>
                <a:cs typeface="Arial"/>
                <a:sym typeface="Arial"/>
              </a:rPr>
              <a:t>, depending on your purpose, with full support if required</a:t>
            </a:r>
            <a:endParaRPr sz="1400" b="0" i="0" u="none" strike="noStrike" cap="none" dirty="0">
              <a:solidFill>
                <a:schemeClr val="lt1"/>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rgbClr val="FFFFFF"/>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Any client-specific proprietary data is secured</a:t>
            </a:r>
            <a:r>
              <a:rPr lang="en-US" sz="1400" b="0" i="0" u="none" strike="noStrike" cap="none" dirty="0">
                <a:solidFill>
                  <a:srgbClr val="FFFFFF"/>
                </a:solidFill>
                <a:latin typeface="Arial"/>
                <a:ea typeface="Arial"/>
                <a:cs typeface="Arial"/>
                <a:sym typeface="Arial"/>
              </a:rPr>
              <a:t xml:space="preserve"> and kept anonymous on AWS Cloud</a:t>
            </a:r>
            <a:endParaRPr sz="14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 xml:space="preserve">Two-AI architecture: the OpenAI Router runs five-stage signal analysis and Pre-Alert at no cost; ALEXIS (Navigator or Strategist) delivers full strategic analysis, 500+ simulations, and Board Decision Architecture recommendations.</a:t>
            </a:r>
            <a:endParaRPr sz="1400" b="0" i="0" u="none" strike="noStrike" cap="none" dirty="0">
              <a:solidFill>
                <a:srgbClr val="FFFFFF"/>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rgbClr val="FFFFFF"/>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No-one else can view your content</a:t>
            </a:r>
            <a:r>
              <a:rPr lang="en-US" sz="1400" b="0" i="0" u="none" strike="noStrike" cap="none" dirty="0">
                <a:solidFill>
                  <a:srgbClr val="FFFFFF"/>
                </a:solidFill>
                <a:latin typeface="Arial"/>
                <a:ea typeface="Arial"/>
                <a:cs typeface="Arial"/>
                <a:sym typeface="Arial"/>
              </a:rPr>
              <a:t xml:space="preserve"> (including the </a:t>
            </a:r>
            <a:r>
              <a:rPr lang="en-US" sz="1400" b="0" i="0" u="none" strike="noStrike" cap="none" dirty="0" err="1">
                <a:solidFill>
                  <a:srgbClr val="FFFFFF"/>
                </a:solidFill>
                <a:latin typeface="Arial"/>
                <a:ea typeface="Arial"/>
                <a:cs typeface="Arial"/>
                <a:sym typeface="Arial"/>
              </a:rPr>
              <a:t>PreEmpt</a:t>
            </a:r>
            <a:r>
              <a:rPr lang="en-US" sz="1400" b="0" i="0" u="none" strike="noStrike" cap="none" dirty="0">
                <a:solidFill>
                  <a:srgbClr val="FFFFFF"/>
                </a:solidFill>
                <a:latin typeface="Arial"/>
                <a:ea typeface="Arial"/>
                <a:cs typeface="Arial"/>
                <a:sym typeface="Arial"/>
              </a:rPr>
              <a:t xml:space="preserve"> team), unless you share it</a:t>
            </a:r>
            <a:endParaRPr sz="1400" b="0" i="0" u="none" strike="noStrike" cap="none" dirty="0">
              <a:solidFill>
                <a:srgbClr val="FFFFFF"/>
              </a:solidFill>
              <a:latin typeface="Arial"/>
              <a:ea typeface="Arial"/>
              <a:cs typeface="Arial"/>
              <a:sym typeface="Arial"/>
            </a:endParaRPr>
          </a:p>
        </p:txBody>
      </p:sp>
      <p:pic>
        <p:nvPicPr>
          <p:cNvPr id="187" name="Google Shape;187;p37" descr="Software and data security"/>
          <p:cNvPicPr preferRelativeResize="0"/>
          <p:nvPr/>
        </p:nvPicPr>
        <p:blipFill rotWithShape="1">
          <a:blip r:embed="rId3">
            <a:alphaModFix/>
          </a:blip>
          <a:srcRect l="-1850" r="1849"/>
          <a:stretch/>
        </p:blipFill>
        <p:spPr>
          <a:xfrm>
            <a:off x="7670325" y="1341550"/>
            <a:ext cx="3811200" cy="4072699"/>
          </a:xfrm>
          <a:prstGeom prst="rect">
            <a:avLst/>
          </a:prstGeom>
          <a:noFill/>
          <a:ln>
            <a:noFill/>
          </a:ln>
        </p:spPr>
      </p:pic>
      <p:sp>
        <p:nvSpPr>
          <p:cNvPr id="188" name="Google Shape;188;p37"/>
          <p:cNvSpPr txBox="1">
            <a:spLocks noGrp="1"/>
          </p:cNvSpPr>
          <p:nvPr>
            <p:ph type="sldNum" idx="12"/>
          </p:nvPr>
        </p:nvSpPr>
        <p:spPr>
          <a:xfrm>
            <a:off x="11278000" y="451200"/>
            <a:ext cx="566100" cy="335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6</a:t>
            </a:fld>
            <a:endParaRPr/>
          </a:p>
        </p:txBody>
      </p:sp>
      <p:sp>
        <p:nvSpPr>
          <p:cNvPr id="189" name="Google Shape;189;p37"/>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6c5742a83c_0_8"/>
          <p:cNvSpPr txBox="1">
            <a:spLocks noGrp="1"/>
          </p:cNvSpPr>
          <p:nvPr>
            <p:ph type="title"/>
          </p:nvPr>
        </p:nvSpPr>
        <p:spPr>
          <a:xfrm>
            <a:off x="684200" y="492425"/>
            <a:ext cx="5313300" cy="5853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None/>
            </a:pPr>
            <a:r>
              <a:rPr lang="en-US" sz="2800" dirty="0">
                <a:latin typeface="Arial"/>
                <a:ea typeface="Arial"/>
                <a:cs typeface="Arial"/>
                <a:sym typeface="Arial"/>
              </a:rPr>
              <a:t>Visualization &amp; Understanding</a:t>
            </a:r>
            <a:endParaRPr sz="2800" dirty="0">
              <a:latin typeface="Arial"/>
              <a:ea typeface="Arial"/>
              <a:cs typeface="Arial"/>
              <a:sym typeface="Arial"/>
            </a:endParaRPr>
          </a:p>
        </p:txBody>
      </p:sp>
      <p:sp>
        <p:nvSpPr>
          <p:cNvPr id="196" name="Google Shape;196;g36c5742a83c_0_8"/>
          <p:cNvSpPr txBox="1">
            <a:spLocks noGrp="1"/>
          </p:cNvSpPr>
          <p:nvPr>
            <p:ph type="body" idx="2"/>
          </p:nvPr>
        </p:nvSpPr>
        <p:spPr>
          <a:xfrm>
            <a:off x="6450800" y="1336950"/>
            <a:ext cx="5237100" cy="4556700"/>
          </a:xfrm>
          <a:prstGeom prst="rect">
            <a:avLst/>
          </a:prstGeom>
        </p:spPr>
        <p:txBody>
          <a:bodyPr spcFirstLastPara="1" wrap="square" lIns="90000" tIns="45000" rIns="90000" bIns="45000" anchor="t" anchorCtr="0">
            <a:noAutofit/>
          </a:bodyPr>
          <a:lstStyle/>
          <a:p>
            <a:pPr marL="457200" lvl="0" indent="-330200" algn="l" rtl="0">
              <a:spcBef>
                <a:spcPts val="0"/>
              </a:spcBef>
              <a:spcAft>
                <a:spcPts val="0"/>
              </a:spcAft>
              <a:buClr>
                <a:srgbClr val="FFFFFF"/>
              </a:buClr>
              <a:buSzPts val="1600"/>
              <a:buFont typeface="Arial"/>
              <a:buChar char="●"/>
            </a:pPr>
            <a:r>
              <a:rPr lang="en-US" sz="1400" dirty="0">
                <a:solidFill>
                  <a:srgbClr val="FFFFFF"/>
                </a:solidFill>
                <a:latin typeface="Arial"/>
                <a:ea typeface="Arial"/>
                <a:cs typeface="Arial"/>
                <a:sym typeface="Arial"/>
              </a:rPr>
              <a:t xml:space="preserve">Research shows </a:t>
            </a:r>
            <a:r>
              <a:rPr lang="en-US" sz="1400" b="1" dirty="0">
                <a:solidFill>
                  <a:srgbClr val="FFFFFF"/>
                </a:solidFill>
                <a:latin typeface="Arial"/>
                <a:ea typeface="Arial"/>
                <a:cs typeface="Arial"/>
                <a:sym typeface="Arial"/>
              </a:rPr>
              <a:t>65%</a:t>
            </a:r>
            <a:r>
              <a:rPr lang="en-US" sz="1400" dirty="0">
                <a:solidFill>
                  <a:srgbClr val="FFFFFF"/>
                </a:solidFill>
                <a:latin typeface="Arial"/>
                <a:ea typeface="Arial"/>
                <a:cs typeface="Arial"/>
                <a:sym typeface="Arial"/>
              </a:rPr>
              <a:t xml:space="preserve"> of people are visual learners, </a:t>
            </a:r>
            <a:r>
              <a:rPr lang="en-US" sz="1400" b="1" dirty="0">
                <a:solidFill>
                  <a:srgbClr val="FFFFFF"/>
                </a:solidFill>
                <a:latin typeface="Arial"/>
                <a:ea typeface="Arial"/>
                <a:cs typeface="Arial"/>
                <a:sym typeface="Arial"/>
              </a:rPr>
              <a:t>30%</a:t>
            </a:r>
            <a:r>
              <a:rPr lang="en-US" sz="1400" dirty="0">
                <a:solidFill>
                  <a:srgbClr val="FFFFFF"/>
                </a:solidFill>
                <a:latin typeface="Arial"/>
                <a:ea typeface="Arial"/>
                <a:cs typeface="Arial"/>
                <a:sym typeface="Arial"/>
              </a:rPr>
              <a:t xml:space="preserve"> auditory, and </a:t>
            </a:r>
            <a:r>
              <a:rPr lang="en-US" sz="1400" b="1" dirty="0">
                <a:solidFill>
                  <a:srgbClr val="FFFFFF"/>
                </a:solidFill>
                <a:latin typeface="Arial"/>
                <a:ea typeface="Arial"/>
                <a:cs typeface="Arial"/>
                <a:sym typeface="Arial"/>
              </a:rPr>
              <a:t>5%</a:t>
            </a:r>
            <a:r>
              <a:rPr lang="en-US" sz="1400" dirty="0">
                <a:solidFill>
                  <a:srgbClr val="FFFFFF"/>
                </a:solidFill>
                <a:latin typeface="Arial"/>
                <a:ea typeface="Arial"/>
                <a:cs typeface="Arial"/>
                <a:sym typeface="Arial"/>
              </a:rPr>
              <a:t xml:space="preserve"> kinesthetic — PreEmpt serves all three</a:t>
            </a:r>
            <a:endParaRPr sz="1400" dirty="0">
              <a:solidFill>
                <a:srgbClr val="FFFFFF"/>
              </a:solidFill>
              <a:latin typeface="Arial"/>
              <a:ea typeface="Arial"/>
              <a:cs typeface="Arial"/>
              <a:sym typeface="Arial"/>
            </a:endParaRPr>
          </a:p>
          <a:p>
            <a:pPr marL="0" lvl="0" indent="0" algn="l" rtl="0">
              <a:spcBef>
                <a:spcPts val="0"/>
              </a:spcBef>
              <a:spcAft>
                <a:spcPts val="0"/>
              </a:spcAft>
              <a:buNone/>
            </a:pPr>
            <a:endParaRPr sz="1400" dirty="0">
              <a:solidFill>
                <a:srgbClr val="FFFFFF"/>
              </a:solidFill>
              <a:latin typeface="Arial"/>
              <a:ea typeface="Arial"/>
              <a:cs typeface="Arial"/>
              <a:sym typeface="Arial"/>
            </a:endParaRPr>
          </a:p>
          <a:p>
            <a:pPr marL="457200" lvl="0" indent="-330200" algn="l" rtl="0">
              <a:spcBef>
                <a:spcPts val="0"/>
              </a:spcBef>
              <a:spcAft>
                <a:spcPts val="0"/>
              </a:spcAft>
              <a:buClr>
                <a:srgbClr val="FFFFFF"/>
              </a:buClr>
              <a:buSzPts val="1600"/>
              <a:buFont typeface="Arial"/>
              <a:buChar char="●"/>
            </a:pPr>
            <a:r>
              <a:rPr lang="en-US" sz="1400" dirty="0">
                <a:solidFill>
                  <a:srgbClr val="FFFFFF"/>
                </a:solidFill>
                <a:latin typeface="Arial"/>
                <a:ea typeface="Arial"/>
                <a:cs typeface="Arial"/>
                <a:sym typeface="Arial"/>
              </a:rPr>
              <a:t>Challenges page: ~3-minute videos, 5-minute blog posts, and detailed reports. Your choice.</a:t>
            </a:r>
            <a:endParaRPr sz="1400" dirty="0">
              <a:solidFill>
                <a:srgbClr val="FFFFFF"/>
              </a:solidFill>
              <a:latin typeface="Arial"/>
              <a:ea typeface="Arial"/>
              <a:cs typeface="Arial"/>
              <a:sym typeface="Arial"/>
            </a:endParaRPr>
          </a:p>
          <a:p>
            <a:pPr marL="0" lvl="0" indent="0" algn="l" rtl="0">
              <a:spcBef>
                <a:spcPts val="0"/>
              </a:spcBef>
              <a:spcAft>
                <a:spcPts val="0"/>
              </a:spcAft>
              <a:buNone/>
            </a:pPr>
            <a:endParaRPr sz="1400" dirty="0">
              <a:solidFill>
                <a:srgbClr val="FFFFFF"/>
              </a:solidFill>
              <a:latin typeface="Arial"/>
              <a:ea typeface="Arial"/>
              <a:cs typeface="Arial"/>
              <a:sym typeface="Arial"/>
            </a:endParaRPr>
          </a:p>
          <a:p>
            <a:pPr marL="457200" lvl="0" indent="-330200" algn="l" rtl="0">
              <a:spcBef>
                <a:spcPts val="0"/>
              </a:spcBef>
              <a:spcAft>
                <a:spcPts val="0"/>
              </a:spcAft>
              <a:buClr>
                <a:srgbClr val="FFFFFF"/>
              </a:buClr>
              <a:buSzPts val="1600"/>
              <a:buFont typeface="Arial"/>
              <a:buChar char="●"/>
            </a:pPr>
            <a:r>
              <a:rPr lang="en-US" sz="1400" dirty="0">
                <a:solidFill>
                  <a:srgbClr val="FFFFFF"/>
                </a:solidFill>
                <a:latin typeface="Arial"/>
                <a:ea typeface="Arial"/>
                <a:cs typeface="Arial"/>
                <a:sym typeface="Arial"/>
              </a:rPr>
              <a:t>Causal Knowledge Graphs visualise delivered reports with drill-down nodes for greater detail</a:t>
            </a:r>
            <a:endParaRPr sz="1400" dirty="0">
              <a:solidFill>
                <a:srgbClr val="FFFFFF"/>
              </a:solidFill>
              <a:latin typeface="Arial"/>
              <a:ea typeface="Arial"/>
              <a:cs typeface="Arial"/>
              <a:sym typeface="Arial"/>
            </a:endParaRPr>
          </a:p>
          <a:p>
            <a:pPr marL="0" lvl="0" indent="0" algn="l" rtl="0">
              <a:spcBef>
                <a:spcPts val="0"/>
              </a:spcBef>
              <a:spcAft>
                <a:spcPts val="0"/>
              </a:spcAft>
              <a:buNone/>
            </a:pPr>
            <a:endParaRPr sz="1400" dirty="0">
              <a:solidFill>
                <a:srgbClr val="FFFFFF"/>
              </a:solidFill>
              <a:latin typeface="Arial"/>
              <a:ea typeface="Arial"/>
              <a:cs typeface="Arial"/>
              <a:sym typeface="Arial"/>
            </a:endParaRPr>
          </a:p>
          <a:p>
            <a:pPr marL="457200" lvl="0" indent="-330200" algn="l" rtl="0">
              <a:spcBef>
                <a:spcPts val="0"/>
              </a:spcBef>
              <a:spcAft>
                <a:spcPts val="0"/>
              </a:spcAft>
              <a:buClr>
                <a:srgbClr val="FFFFFF"/>
              </a:buClr>
              <a:buSzPts val="1600"/>
              <a:buFont typeface="Arial"/>
              <a:buChar char="●"/>
            </a:pPr>
            <a:r>
              <a:rPr lang="en-US" sz="1400" dirty="0">
                <a:solidFill>
                  <a:srgbClr val="FFFFFF"/>
                </a:solidFill>
                <a:latin typeface="Arial"/>
                <a:ea typeface="Arial"/>
                <a:cs typeface="Arial"/>
                <a:sym typeface="Arial"/>
              </a:rPr>
              <a:t xml:space="preserve">Reports can be further questioned, </a:t>
            </a:r>
            <a:r>
              <a:rPr lang="en-US" sz="1400" dirty="0" err="1">
                <a:solidFill>
                  <a:srgbClr val="FFFFFF"/>
                </a:solidFill>
                <a:latin typeface="Arial"/>
                <a:ea typeface="Arial"/>
                <a:cs typeface="Arial"/>
                <a:sym typeface="Arial"/>
              </a:rPr>
              <a:t>analysed</a:t>
            </a:r>
            <a:r>
              <a:rPr lang="en-US" sz="1400" dirty="0">
                <a:solidFill>
                  <a:srgbClr val="FFFFFF"/>
                </a:solidFill>
                <a:latin typeface="Arial"/>
                <a:ea typeface="Arial"/>
                <a:cs typeface="Arial"/>
                <a:sym typeface="Arial"/>
              </a:rPr>
              <a:t xml:space="preserve"> and reformatted via leading AI models of your choice</a:t>
            </a:r>
            <a:endParaRPr sz="1400" dirty="0">
              <a:solidFill>
                <a:srgbClr val="FFFFFF"/>
              </a:solidFill>
              <a:latin typeface="Arial"/>
              <a:ea typeface="Arial"/>
              <a:cs typeface="Arial"/>
              <a:sym typeface="Arial"/>
            </a:endParaRPr>
          </a:p>
        </p:txBody>
      </p:sp>
      <p:pic>
        <p:nvPicPr>
          <p:cNvPr id="197" name="Google Shape;197;g36c5742a83c_0_8" title="Scenarios.jpg"/>
          <p:cNvPicPr preferRelativeResize="0"/>
          <p:nvPr/>
        </p:nvPicPr>
        <p:blipFill>
          <a:blip r:embed="rId3">
            <a:alphaModFix/>
          </a:blip>
          <a:stretch>
            <a:fillRect/>
          </a:stretch>
        </p:blipFill>
        <p:spPr>
          <a:xfrm>
            <a:off x="760400" y="1421075"/>
            <a:ext cx="5237025" cy="3493750"/>
          </a:xfrm>
          <a:prstGeom prst="rect">
            <a:avLst/>
          </a:prstGeom>
          <a:noFill/>
          <a:ln>
            <a:noFill/>
          </a:ln>
        </p:spPr>
      </p:pic>
      <p:sp>
        <p:nvSpPr>
          <p:cNvPr id="198" name="Google Shape;198;g36c5742a83c_0_8"/>
          <p:cNvSpPr txBox="1">
            <a:spLocks noGrp="1"/>
          </p:cNvSpPr>
          <p:nvPr>
            <p:ph type="sldNum" idx="12"/>
          </p:nvPr>
        </p:nvSpPr>
        <p:spPr>
          <a:xfrm>
            <a:off x="11279675" y="492425"/>
            <a:ext cx="554100" cy="323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7</a:t>
            </a:fld>
            <a:endParaRPr/>
          </a:p>
        </p:txBody>
      </p:sp>
      <p:sp>
        <p:nvSpPr>
          <p:cNvPr id="199" name="Google Shape;199;g36c5742a83c_0_8"/>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545150" y="441075"/>
            <a:ext cx="5087100" cy="598200"/>
          </a:xfrm>
          <a:prstGeom prst="rect">
            <a:avLst/>
          </a:prstGeom>
          <a:noFill/>
          <a:ln>
            <a:noFill/>
          </a:ln>
        </p:spPr>
        <p:txBody>
          <a:bodyPr spcFirstLastPara="1" wrap="square" lIns="90000" tIns="45000" rIns="90000" bIns="45000" anchor="t" anchorCtr="0">
            <a:noAutofit/>
          </a:bodyPr>
          <a:lstStyle/>
          <a:p>
            <a:pPr marL="0" lvl="0" indent="0" algn="l" rtl="0">
              <a:lnSpc>
                <a:spcPct val="99000"/>
              </a:lnSpc>
              <a:spcBef>
                <a:spcPts val="0"/>
              </a:spcBef>
              <a:spcAft>
                <a:spcPts val="0"/>
              </a:spcAft>
              <a:buSzPts val="1400"/>
              <a:buNone/>
            </a:pPr>
            <a:r>
              <a:rPr lang="en-US" sz="2800" dirty="0">
                <a:latin typeface="Arial"/>
                <a:ea typeface="Arial"/>
                <a:cs typeface="Arial"/>
                <a:sym typeface="Arial"/>
              </a:rPr>
              <a:t xml:space="preserve">What Makes </a:t>
            </a:r>
            <a:r>
              <a:rPr lang="en-US" sz="2800" dirty="0" err="1">
                <a:latin typeface="Arial"/>
                <a:ea typeface="Arial"/>
                <a:cs typeface="Arial"/>
                <a:sym typeface="Arial"/>
              </a:rPr>
              <a:t>PreEmpt</a:t>
            </a:r>
            <a:r>
              <a:rPr lang="en-US" sz="2800" dirty="0">
                <a:latin typeface="Arial"/>
                <a:ea typeface="Arial"/>
                <a:cs typeface="Arial"/>
                <a:sym typeface="Arial"/>
              </a:rPr>
              <a:t xml:space="preserve"> Different</a:t>
            </a:r>
            <a:endParaRPr sz="2200" dirty="0"/>
          </a:p>
        </p:txBody>
      </p:sp>
      <p:sp>
        <p:nvSpPr>
          <p:cNvPr id="205" name="Google Shape;205;p38"/>
          <p:cNvSpPr txBox="1">
            <a:spLocks noGrp="1"/>
          </p:cNvSpPr>
          <p:nvPr>
            <p:ph type="body" idx="1"/>
          </p:nvPr>
        </p:nvSpPr>
        <p:spPr>
          <a:xfrm>
            <a:off x="386800" y="1115475"/>
            <a:ext cx="5611800" cy="5507400"/>
          </a:xfrm>
          <a:prstGeom prst="rect">
            <a:avLst/>
          </a:prstGeom>
          <a:noFill/>
          <a:ln>
            <a:noFill/>
          </a:ln>
        </p:spPr>
        <p:txBody>
          <a:bodyPr spcFirstLastPara="1" wrap="square" lIns="90000" tIns="45000" rIns="90000" bIns="45000" anchor="t" anchorCtr="0">
            <a:noAutofit/>
          </a:bodyPr>
          <a:lstStyle/>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Easy for Everyone:</a:t>
            </a:r>
            <a:r>
              <a:rPr lang="en-US" sz="1400" dirty="0">
                <a:solidFill>
                  <a:schemeClr val="lt1"/>
                </a:solidFill>
                <a:latin typeface="Arial"/>
                <a:ea typeface="Arial"/>
                <a:cs typeface="Arial"/>
                <a:sym typeface="Arial"/>
              </a:rPr>
              <a:t xml:space="preserve"> Anyone can use advanced future-planning tools — free or at low cost, no expertise required</a:t>
            </a:r>
            <a:endParaRPr dirty="0"/>
          </a:p>
          <a:p>
            <a:pPr marL="0" lvl="0" indent="0" algn="l" rtl="0">
              <a:lnSpc>
                <a:spcPct val="115000"/>
              </a:lnSpc>
              <a:spcBef>
                <a:spcPts val="0"/>
              </a:spcBef>
              <a:spcAft>
                <a:spcPts val="0"/>
              </a:spcAft>
              <a:buNone/>
            </a:pPr>
            <a:endParaRPr sz="1400" dirty="0">
              <a:solidFill>
                <a:schemeClr val="lt1"/>
              </a:solidFill>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 xml:space="preserve">AI + Human Input: </a:t>
            </a:r>
            <a:r>
              <a:rPr lang="en-US" sz="1400" dirty="0">
                <a:solidFill>
                  <a:schemeClr val="lt1"/>
                </a:solidFill>
                <a:latin typeface="Arial"/>
                <a:ea typeface="Arial"/>
                <a:cs typeface="Arial"/>
                <a:sym typeface="Arial"/>
              </a:rPr>
              <a:t xml:space="preserve">While </a:t>
            </a:r>
            <a:r>
              <a:rPr lang="en-US" sz="1400" dirty="0" err="1">
                <a:solidFill>
                  <a:schemeClr val="lt1"/>
                </a:solidFill>
                <a:latin typeface="Arial"/>
                <a:ea typeface="Arial"/>
                <a:cs typeface="Arial"/>
                <a:sym typeface="Arial"/>
              </a:rPr>
              <a:t>PreEmpt</a:t>
            </a:r>
            <a:r>
              <a:rPr lang="en-US" sz="1400" dirty="0">
                <a:solidFill>
                  <a:schemeClr val="lt1"/>
                </a:solidFill>
                <a:latin typeface="Arial"/>
                <a:ea typeface="Arial"/>
                <a:cs typeface="Arial"/>
                <a:sym typeface="Arial"/>
              </a:rPr>
              <a:t xml:space="preserve"> does the analysis; you add your own data, views and context to make results personal and relevant</a:t>
            </a:r>
            <a:endParaRPr dirty="0"/>
          </a:p>
          <a:p>
            <a:pPr marL="0" lvl="0" indent="0" algn="l" rtl="0">
              <a:lnSpc>
                <a:spcPct val="115000"/>
              </a:lnSpc>
              <a:spcBef>
                <a:spcPts val="0"/>
              </a:spcBef>
              <a:spcAft>
                <a:spcPts val="0"/>
              </a:spcAft>
              <a:buNone/>
            </a:pPr>
            <a:endParaRPr sz="1400" dirty="0">
              <a:solidFill>
                <a:schemeClr val="lt1"/>
              </a:solidFill>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Covers Everything:</a:t>
            </a:r>
            <a:r>
              <a:rPr lang="en-US" sz="1400" dirty="0">
                <a:solidFill>
                  <a:schemeClr val="lt1"/>
                </a:solidFill>
                <a:latin typeface="Arial"/>
                <a:ea typeface="Arial"/>
                <a:cs typeface="Arial"/>
                <a:sym typeface="Arial"/>
              </a:rPr>
              <a:t xml:space="preserve"> All topics, 37+ languages, multiple cultures and personas</a:t>
            </a:r>
            <a:endParaRPr dirty="0"/>
          </a:p>
          <a:p>
            <a:pPr marL="0" lvl="0" indent="0" algn="l" rtl="0">
              <a:lnSpc>
                <a:spcPct val="115000"/>
              </a:lnSpc>
              <a:spcBef>
                <a:spcPts val="0"/>
              </a:spcBef>
              <a:spcAft>
                <a:spcPts val="0"/>
              </a:spcAft>
              <a:buNone/>
            </a:pPr>
            <a:endParaRPr sz="1400" dirty="0">
              <a:solidFill>
                <a:schemeClr val="lt1"/>
              </a:solidFill>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Non-Linear:</a:t>
            </a:r>
            <a:r>
              <a:rPr lang="en-US" sz="1400" dirty="0">
                <a:solidFill>
                  <a:schemeClr val="lt1"/>
                </a:solidFill>
                <a:latin typeface="Arial"/>
                <a:ea typeface="Arial"/>
                <a:cs typeface="Arial"/>
                <a:sym typeface="Arial"/>
              </a:rPr>
              <a:t xml:space="preserve"> </a:t>
            </a:r>
            <a:r>
              <a:rPr lang="en-US" sz="1400" dirty="0" err="1">
                <a:solidFill>
                  <a:schemeClr val="lt1"/>
                </a:solidFill>
                <a:latin typeface="Arial"/>
                <a:ea typeface="Arial"/>
                <a:cs typeface="Arial"/>
                <a:sym typeface="Arial"/>
              </a:rPr>
              <a:t>PreEmpt</a:t>
            </a:r>
            <a:r>
              <a:rPr lang="en-US" sz="1400" dirty="0">
                <a:solidFill>
                  <a:schemeClr val="lt1"/>
                </a:solidFill>
                <a:latin typeface="Arial"/>
                <a:ea typeface="Arial"/>
                <a:cs typeface="Arial"/>
                <a:sym typeface="Arial"/>
              </a:rPr>
              <a:t xml:space="preserve"> uses feedback loops so new data anywhere updates the whole response — unlike linear tools that require re-running from scratch</a:t>
            </a:r>
            <a:endParaRPr dirty="0"/>
          </a:p>
          <a:p>
            <a:pPr marL="0" lvl="0" indent="0" algn="l" rtl="0">
              <a:lnSpc>
                <a:spcPct val="115000"/>
              </a:lnSpc>
              <a:spcBef>
                <a:spcPts val="0"/>
              </a:spcBef>
              <a:spcAft>
                <a:spcPts val="0"/>
              </a:spcAft>
              <a:buNone/>
            </a:pPr>
            <a:endParaRPr sz="1400" dirty="0">
              <a:solidFill>
                <a:schemeClr val="lt1"/>
              </a:solidFill>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 xml:space="preserve">It Helps You “Think Ahead”: </a:t>
            </a:r>
            <a:r>
              <a:rPr lang="en-US" sz="1400" dirty="0">
                <a:solidFill>
                  <a:schemeClr val="lt1"/>
                </a:solidFill>
                <a:latin typeface="Arial"/>
                <a:ea typeface="Arial"/>
                <a:cs typeface="Arial"/>
                <a:sym typeface="Arial"/>
              </a:rPr>
              <a:t xml:space="preserve">ALEXIS spots weak signals early so you act before problems emerge. </a:t>
            </a:r>
            <a:endParaRPr dirty="0"/>
          </a:p>
          <a:p>
            <a:pPr marL="0" lvl="0" indent="0" algn="l" rtl="0">
              <a:lnSpc>
                <a:spcPct val="115000"/>
              </a:lnSpc>
              <a:spcBef>
                <a:spcPts val="0"/>
              </a:spcBef>
              <a:spcAft>
                <a:spcPts val="0"/>
              </a:spcAft>
              <a:buNone/>
            </a:pPr>
            <a:endParaRPr sz="1400" dirty="0">
              <a:solidFill>
                <a:schemeClr val="lt1"/>
              </a:solidFill>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 xml:space="preserve">Self-Aware Output: </a:t>
            </a:r>
            <a:r>
              <a:rPr lang="en-US" sz="1400" dirty="0">
                <a:solidFill>
                  <a:schemeClr val="lt1"/>
                </a:solidFill>
                <a:latin typeface="Arial"/>
                <a:ea typeface="Arial"/>
                <a:cs typeface="Arial"/>
                <a:sym typeface="Arial"/>
              </a:rPr>
              <a:t>ALEXIS self-scores every output on Power Coherence, Calibration, Readiness and Alignment before delivery. No other platform does this.</a:t>
            </a:r>
            <a:endParaRPr dirty="0"/>
          </a:p>
        </p:txBody>
      </p:sp>
      <p:pic>
        <p:nvPicPr>
          <p:cNvPr id="206" name="Google Shape;206;p38"/>
          <p:cNvPicPr preferRelativeResize="0"/>
          <p:nvPr/>
        </p:nvPicPr>
        <p:blipFill rotWithShape="1">
          <a:blip r:embed="rId3">
            <a:alphaModFix/>
          </a:blip>
          <a:srcRect/>
          <a:stretch/>
        </p:blipFill>
        <p:spPr>
          <a:xfrm>
            <a:off x="6419575" y="1215975"/>
            <a:ext cx="5087100" cy="4154103"/>
          </a:xfrm>
          <a:prstGeom prst="rect">
            <a:avLst/>
          </a:prstGeom>
          <a:noFill/>
          <a:ln>
            <a:noFill/>
          </a:ln>
        </p:spPr>
      </p:pic>
      <p:sp>
        <p:nvSpPr>
          <p:cNvPr id="207" name="Google Shape;207;p38"/>
          <p:cNvSpPr txBox="1"/>
          <p:nvPr/>
        </p:nvSpPr>
        <p:spPr>
          <a:xfrm>
            <a:off x="6252175" y="5496100"/>
            <a:ext cx="5421900" cy="40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a:solidFill>
                  <a:schemeClr val="lt1"/>
                </a:solidFill>
              </a:rPr>
              <a:t>Everyone else makes you competent. We make you wiser. It is like having a weather forecast for your life or business.</a:t>
            </a:r>
            <a:endParaRPr sz="1600">
              <a:solidFill>
                <a:srgbClr val="0F496F"/>
              </a:solidFill>
              <a:latin typeface="Century Gothic"/>
              <a:ea typeface="Century Gothic"/>
              <a:cs typeface="Century Gothic"/>
              <a:sym typeface="Century Gothic"/>
            </a:endParaRPr>
          </a:p>
        </p:txBody>
      </p:sp>
      <p:sp>
        <p:nvSpPr>
          <p:cNvPr id="208" name="Google Shape;208;p38"/>
          <p:cNvSpPr txBox="1">
            <a:spLocks noGrp="1"/>
          </p:cNvSpPr>
          <p:nvPr>
            <p:ph type="sldNum" idx="12"/>
          </p:nvPr>
        </p:nvSpPr>
        <p:spPr>
          <a:xfrm>
            <a:off x="11250175" y="441075"/>
            <a:ext cx="576300" cy="320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8</a:t>
            </a:fld>
            <a:endParaRPr/>
          </a:p>
        </p:txBody>
      </p:sp>
      <p:sp>
        <p:nvSpPr>
          <p:cNvPr id="209" name="Google Shape;209;p38"/>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6add716989_0_19"/>
          <p:cNvSpPr txBox="1">
            <a:spLocks noGrp="1"/>
          </p:cNvSpPr>
          <p:nvPr>
            <p:ph type="title"/>
          </p:nvPr>
        </p:nvSpPr>
        <p:spPr>
          <a:xfrm>
            <a:off x="630375" y="367975"/>
            <a:ext cx="10688700" cy="575700"/>
          </a:xfrm>
          <a:prstGeom prst="rect">
            <a:avLst/>
          </a:prstGeom>
          <a:noFill/>
          <a:ln>
            <a:noFill/>
          </a:ln>
        </p:spPr>
        <p:txBody>
          <a:bodyPr spcFirstLastPara="1" wrap="square" lIns="90000" tIns="45000" rIns="90000" bIns="45000" anchor="t" anchorCtr="0">
            <a:noAutofit/>
          </a:bodyPr>
          <a:lstStyle/>
          <a:p>
            <a:pPr marL="0" lvl="0" indent="0" algn="l" rtl="0">
              <a:lnSpc>
                <a:spcPct val="99000"/>
              </a:lnSpc>
              <a:spcBef>
                <a:spcPts val="0"/>
              </a:spcBef>
              <a:spcAft>
                <a:spcPts val="0"/>
              </a:spcAft>
              <a:buSzPts val="1400"/>
              <a:buNone/>
            </a:pPr>
            <a:r>
              <a:rPr lang="en-US" sz="2800">
                <a:latin typeface="Arial"/>
                <a:ea typeface="Arial"/>
                <a:cs typeface="Arial"/>
                <a:sym typeface="Arial"/>
              </a:rPr>
              <a:t xml:space="preserve">PreEmpt Features and Benefits </a:t>
            </a:r>
            <a:r>
              <a:rPr lang="en-US" sz="1600">
                <a:solidFill>
                  <a:schemeClr val="lt1"/>
                </a:solidFill>
                <a:latin typeface="Arial"/>
                <a:ea typeface="Arial"/>
                <a:cs typeface="Arial"/>
                <a:sym typeface="Arial"/>
              </a:rPr>
              <a:t>(Perplexity validated, June 2025)</a:t>
            </a:r>
            <a:endParaRPr sz="2200">
              <a:solidFill>
                <a:srgbClr val="000000"/>
              </a:solidFill>
              <a:latin typeface="Arial"/>
              <a:ea typeface="Arial"/>
              <a:cs typeface="Arial"/>
              <a:sym typeface="Arial"/>
            </a:endParaRPr>
          </a:p>
          <a:p>
            <a:pPr marL="0" lvl="0" indent="0" algn="l" rtl="0">
              <a:lnSpc>
                <a:spcPct val="99000"/>
              </a:lnSpc>
              <a:spcBef>
                <a:spcPts val="0"/>
              </a:spcBef>
              <a:spcAft>
                <a:spcPts val="0"/>
              </a:spcAft>
              <a:buSzPts val="1400"/>
              <a:buNone/>
            </a:pPr>
            <a:endParaRPr sz="1600">
              <a:latin typeface="Arial"/>
              <a:ea typeface="Arial"/>
              <a:cs typeface="Arial"/>
              <a:sym typeface="Arial"/>
            </a:endParaRPr>
          </a:p>
        </p:txBody>
      </p:sp>
      <p:sp>
        <p:nvSpPr>
          <p:cNvPr id="217" name="Google Shape;217;g36add716989_0_19"/>
          <p:cNvSpPr txBox="1">
            <a:spLocks noGrp="1"/>
          </p:cNvSpPr>
          <p:nvPr>
            <p:ph type="sldNum" idx="12"/>
          </p:nvPr>
        </p:nvSpPr>
        <p:spPr>
          <a:xfrm>
            <a:off x="11319075" y="493375"/>
            <a:ext cx="554100" cy="3474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9</a:t>
            </a:fld>
            <a:endParaRPr/>
          </a:p>
        </p:txBody>
      </p:sp>
      <p:sp>
        <p:nvSpPr>
          <p:cNvPr id="218" name="Google Shape;218;g36add716989_0_19"/>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2026</a:t>
            </a:r>
            <a:endParaRPr sz="1000" b="1">
              <a:solidFill>
                <a:srgbClr val="FFFFFF"/>
              </a:solidFill>
            </a:endParaRPr>
          </a:p>
        </p:txBody>
      </p:sp>
      <p:graphicFrame>
        <p:nvGraphicFramePr>
          <p:cNvPr id="2" name="Google Shape;167;p2">
            <a:extLst>
              <a:ext uri="{FF2B5EF4-FFF2-40B4-BE49-F238E27FC236}">
                <a16:creationId xmlns:a16="http://schemas.microsoft.com/office/drawing/2014/main" id="{EE343BB0-A346-2632-F4BB-211AB3F0EECC}"/>
              </a:ext>
            </a:extLst>
          </p:cNvPr>
          <p:cNvGraphicFramePr/>
          <p:nvPr>
            <p:extLst>
              <p:ext uri="{D42A27DB-BD31-4B8C-83A1-F6EECF244321}">
                <p14:modId xmlns:p14="http://schemas.microsoft.com/office/powerpoint/2010/main" val="4269952431"/>
              </p:ext>
            </p:extLst>
          </p:nvPr>
        </p:nvGraphicFramePr>
        <p:xfrm>
          <a:off x="786986" y="1096483"/>
          <a:ext cx="9784161" cy="4480630"/>
        </p:xfrm>
        <a:graphic>
          <a:graphicData uri="http://schemas.openxmlformats.org/drawingml/2006/table">
            <a:tbl>
              <a:tblPr>
                <a:noFill/>
              </a:tblPr>
              <a:tblGrid>
                <a:gridCol w="2126041">
                  <a:extLst>
                    <a:ext uri="{9D8B030D-6E8A-4147-A177-3AD203B41FA5}">
                      <a16:colId xmlns:a16="http://schemas.microsoft.com/office/drawing/2014/main" val="20000"/>
                    </a:ext>
                  </a:extLst>
                </a:gridCol>
                <a:gridCol w="3633328">
                  <a:extLst>
                    <a:ext uri="{9D8B030D-6E8A-4147-A177-3AD203B41FA5}">
                      <a16:colId xmlns:a16="http://schemas.microsoft.com/office/drawing/2014/main" val="20001"/>
                    </a:ext>
                  </a:extLst>
                </a:gridCol>
                <a:gridCol w="4024792">
                  <a:extLst>
                    <a:ext uri="{9D8B030D-6E8A-4147-A177-3AD203B41FA5}">
                      <a16:colId xmlns:a16="http://schemas.microsoft.com/office/drawing/2014/main" val="3196213490"/>
                    </a:ext>
                  </a:extLst>
                </a:gridCol>
              </a:tblGrid>
              <a:tr h="415675">
                <a:tc>
                  <a:txBody>
                    <a:bodyPr/>
                    <a:lstStyle/>
                    <a:p>
                      <a:pPr marL="0" marR="0" lvl="0" indent="0" algn="l" rtl="0">
                        <a:lnSpc>
                          <a:spcPct val="100000"/>
                        </a:lnSpc>
                        <a:spcBef>
                          <a:spcPts val="0"/>
                        </a:spcBef>
                        <a:spcAft>
                          <a:spcPts val="0"/>
                        </a:spcAft>
                        <a:buNone/>
                      </a:pPr>
                      <a:r>
                        <a:rPr lang="en-GB" sz="1200" b="1" u="none" strike="noStrike" cap="none" dirty="0">
                          <a:solidFill>
                            <a:schemeClr val="lt1"/>
                          </a:solidFill>
                        </a:rPr>
                        <a:t>Key Feature</a:t>
                      </a:r>
                      <a:endParaRPr sz="1200" b="1" u="none" strike="noStrike" cap="none" dirty="0">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tc>
                  <a:txBody>
                    <a:bodyPr/>
                    <a:lstStyle/>
                    <a:p>
                      <a:pPr marL="0" marR="0" lvl="0" indent="0" algn="l" rtl="0">
                        <a:lnSpc>
                          <a:spcPct val="100000"/>
                        </a:lnSpc>
                        <a:spcBef>
                          <a:spcPts val="0"/>
                        </a:spcBef>
                        <a:spcAft>
                          <a:spcPts val="0"/>
                        </a:spcAft>
                        <a:buNone/>
                      </a:pPr>
                      <a:r>
                        <a:rPr lang="en-GB" sz="1200" b="1" dirty="0">
                          <a:solidFill>
                            <a:schemeClr val="lt1"/>
                          </a:solidFill>
                        </a:rPr>
                        <a:t xml:space="preserve"> </a:t>
                      </a:r>
                      <a:r>
                        <a:rPr lang="en-GB" sz="1200" b="1" u="none" strike="noStrike" cap="none" dirty="0" err="1">
                          <a:solidFill>
                            <a:schemeClr val="lt1"/>
                          </a:solidFill>
                        </a:rPr>
                        <a:t>PreEmpt.Life</a:t>
                      </a:r>
                      <a:endParaRPr sz="1200" b="1" u="none" strike="noStrike" cap="none" dirty="0">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1" u="none" strike="noStrike" cap="none" dirty="0">
                          <a:solidFill>
                            <a:schemeClr val="lt1"/>
                          </a:solidFill>
                        </a:rPr>
                        <a:t>Rivals (Average)</a:t>
                      </a:r>
                      <a:endParaRPr lang="en-GB" sz="1200" dirty="0"/>
                    </a:p>
                    <a:p>
                      <a:pPr marL="0" marR="0" lvl="0" indent="0" algn="l" rtl="0">
                        <a:lnSpc>
                          <a:spcPct val="100000"/>
                        </a:lnSpc>
                        <a:spcBef>
                          <a:spcPts val="0"/>
                        </a:spcBef>
                        <a:spcAft>
                          <a:spcPts val="0"/>
                        </a:spcAft>
                        <a:buNone/>
                      </a:pPr>
                      <a:endParaRPr sz="1200" b="1" u="none" strike="noStrike" cap="none" dirty="0">
                        <a:solidFill>
                          <a:schemeClr val="lt1"/>
                        </a:solidFill>
                      </a:endParaRPr>
                    </a:p>
                  </a:txBody>
                  <a:tcPr marL="91450" marR="91450" marT="45725" marB="45725">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Trend &amp; Faint Signal Detection</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Scans Millions of evidence points to identify faint, collapsing and reemerging signals for early advantage</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Focus on mainstream trends, limited faint signal detection</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Scenario &amp; Simulation Capability</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Generates hundreds of recursive, multi-domain scenarios and runs 500+ virtual laboratory simulations</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Offers few, static scenarios with basic simulation tools</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2"/>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Systems and cross-disciplinary analysis</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Integrates advances frameworks (PESTLEC, CAS, feedback loops) and 37+ disciplines for holistic solutions</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Siloed or optional systemised tools, minimal interdisciplinary integration</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3"/>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AI Power, Self-audit and Explainability</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1,200+ methods, 2,500 synthetic experts, 500 reviewers, 100,000+ critical friends; 12-step self-audit; ALEXIS self-scores on 4 dimensions; BDA App 4 closes governance gaps at Strategist tier. Fully explainable.</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Fewer methods, limited validation, rare self-audit or explainable logic</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434331802"/>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Ideation, Threat and Gamechanger Identification</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Recursively identifies threats, opportunities and gamechangers, maps disruptors and start-up trends</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Basic SWOT/PESTLE, rarely flags gamechangers or faint threats</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2180417101"/>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Value for money and Accessibility</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Delivers tailored, multi-lingual, expert-reviewed reports in 12-16 hours at accessible per-run pricing for all users</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Reports take weeks/months, are costly and less accessible</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4118051159"/>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6894</TotalTime>
  <Words>2637</Words>
  <Application>Microsoft Office PowerPoint</Application>
  <PresentationFormat>Custom</PresentationFormat>
  <Paragraphs>339</Paragraphs>
  <Slides>18</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Times New Roman</vt:lpstr>
      <vt:lpstr>Noto Sans Symbols</vt:lpstr>
      <vt:lpstr>Century Gothic</vt:lpstr>
      <vt:lpstr>Office Theme</vt:lpstr>
      <vt:lpstr>Office Theme</vt:lpstr>
      <vt:lpstr>2_Office Theme</vt:lpstr>
      <vt:lpstr>PowerPoint Presentation</vt:lpstr>
      <vt:lpstr>PreEmpt Vision  To democratize strategic foresight and decision intelligence—making advanced, AI-driven futures thinking and scenario planning accessible, participatory, and actionable for all people and organizations, regardless of size, budget, or sector.  </vt:lpstr>
      <vt:lpstr>PreEmpt – What Does It Do ?  PreEmpt helps organizations and individuals think ahead, plan for the future, and make better intelligent decisions</vt:lpstr>
      <vt:lpstr>Typical Use-cases Across Multiple Industry Sectors</vt:lpstr>
      <vt:lpstr>PowerPoint Presentation</vt:lpstr>
      <vt:lpstr>How Does it Work ? </vt:lpstr>
      <vt:lpstr>Visualization &amp; Understanding</vt:lpstr>
      <vt:lpstr>What Makes PreEmpt Different</vt:lpstr>
      <vt:lpstr>PreEmpt Features and Benefits (Based on Perplexity independent assessment - June 2025) </vt:lpstr>
      <vt:lpstr>Competitive Positioning (Based on Perplexity independent assessment - June 2025)</vt:lpstr>
      <vt:lpstr>Deploying PreEmpt</vt:lpstr>
      <vt:lpstr>What Underpins the PreEmpt System</vt:lpstr>
      <vt:lpstr>Human Creativity</vt:lpstr>
      <vt:lpstr>Pricing</vt:lpstr>
      <vt:lpstr>Ethics and Sustainability Principles</vt:lpstr>
      <vt:lpstr>Safety &amp; Security</vt:lpstr>
      <vt:lpstr>Feedback and Testimonials A few of many - all of which can be accessed and verified on our website: https://www.preempt.life/feedback.html</vt:lpstr>
      <vt:lpstr>The PreEmpt Roadmap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Andimccann</dc:creator>
  <cp:lastModifiedBy>Andi McCann</cp:lastModifiedBy>
  <cp:revision>3</cp:revision>
  <dcterms:created xsi:type="dcterms:W3CDTF">1601-01-01T00:00:00Z</dcterms:created>
  <dcterms:modified xsi:type="dcterms:W3CDTF">2025-09-30T09:44:54Z</dcterms:modified>
</cp:coreProperties>
</file>